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4" r:id="rId6"/>
    <p:sldId id="260" r:id="rId7"/>
    <p:sldId id="261" r:id="rId8"/>
    <p:sldId id="262" r:id="rId9"/>
    <p:sldId id="282" r:id="rId10"/>
    <p:sldId id="283"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302" r:id="rId31"/>
    <p:sldId id="304" r:id="rId32"/>
    <p:sldId id="303" r:id="rId33"/>
    <p:sldId id="305" r:id="rId34"/>
    <p:sldId id="307" r:id="rId35"/>
    <p:sldId id="308" r:id="rId36"/>
    <p:sldId id="309" r:id="rId37"/>
    <p:sldId id="310" r:id="rId38"/>
    <p:sldId id="311" r:id="rId39"/>
    <p:sldId id="263" r:id="rId4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38" d="100"/>
          <a:sy n="38" d="100"/>
        </p:scale>
        <p:origin x="-498" y="-984"/>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4.5870000000000008E-2"/>
          <c:y val="5.2860400000000016E-2"/>
          <c:w val="0.75300800000000012"/>
          <c:h val="0.853267"/>
        </c:manualLayout>
      </c:layout>
      <c:barChart>
        <c:barDir val="col"/>
        <c:grouping val="clustered"/>
        <c:ser>
          <c:idx val="0"/>
          <c:order val="0"/>
          <c:tx>
            <c:strRef>
              <c:f>Sheet1!$A$2</c:f>
              <c:strCache>
                <c:ptCount val="1"/>
                <c:pt idx="0">
                  <c:v>ни разу</c:v>
                </c:pt>
              </c:strCache>
            </c:strRef>
          </c:tx>
          <c:spPr>
            <a:solidFill>
              <a:srgbClr val="0365C0"/>
            </a:solidFill>
            <a:ln w="12700" cap="flat">
              <a:noFill/>
              <a:miter lim="400000"/>
            </a:ln>
            <a:effectLst/>
          </c:spPr>
          <c:cat>
            <c:strRef>
              <c:f>Sheet1!$B$1:$D$1</c:f>
              <c:strCache>
                <c:ptCount val="3"/>
                <c:pt idx="0">
                  <c:v>жертва</c:v>
                </c:pt>
                <c:pt idx="1">
                  <c:v>агрессор</c:v>
                </c:pt>
                <c:pt idx="2">
                  <c:v>свидетель</c:v>
                </c:pt>
              </c:strCache>
            </c:strRef>
          </c:cat>
          <c:val>
            <c:numRef>
              <c:f>Sheet1!$B$2:$D$2</c:f>
              <c:numCache>
                <c:formatCode>General</c:formatCode>
                <c:ptCount val="3"/>
                <c:pt idx="0">
                  <c:v>33</c:v>
                </c:pt>
                <c:pt idx="1">
                  <c:v>41</c:v>
                </c:pt>
                <c:pt idx="2">
                  <c:v>35</c:v>
                </c:pt>
              </c:numCache>
            </c:numRef>
          </c:val>
        </c:ser>
        <c:ser>
          <c:idx val="1"/>
          <c:order val="1"/>
          <c:tx>
            <c:strRef>
              <c:f>Sheet1!$A$3</c:f>
              <c:strCache>
                <c:ptCount val="1"/>
                <c:pt idx="0">
                  <c:v>1-2 раза</c:v>
                </c:pt>
              </c:strCache>
            </c:strRef>
          </c:tx>
          <c:spPr>
            <a:solidFill>
              <a:srgbClr val="00882B"/>
            </a:solidFill>
            <a:ln w="12700" cap="flat">
              <a:noFill/>
              <a:miter lim="400000"/>
            </a:ln>
            <a:effectLst/>
          </c:spPr>
          <c:cat>
            <c:strRef>
              <c:f>Sheet1!$B$1:$D$1</c:f>
              <c:strCache>
                <c:ptCount val="3"/>
                <c:pt idx="0">
                  <c:v>жертва</c:v>
                </c:pt>
                <c:pt idx="1">
                  <c:v>агрессор</c:v>
                </c:pt>
                <c:pt idx="2">
                  <c:v>свидетель</c:v>
                </c:pt>
              </c:strCache>
            </c:strRef>
          </c:cat>
          <c:val>
            <c:numRef>
              <c:f>Sheet1!$B$3:$D$3</c:f>
              <c:numCache>
                <c:formatCode>General</c:formatCode>
                <c:ptCount val="3"/>
                <c:pt idx="0">
                  <c:v>62</c:v>
                </c:pt>
                <c:pt idx="1">
                  <c:v>56</c:v>
                </c:pt>
                <c:pt idx="2">
                  <c:v>52</c:v>
                </c:pt>
              </c:numCache>
            </c:numRef>
          </c:val>
        </c:ser>
        <c:ser>
          <c:idx val="2"/>
          <c:order val="2"/>
          <c:tx>
            <c:strRef>
              <c:f>Sheet1!$A$4</c:f>
              <c:strCache>
                <c:ptCount val="1"/>
                <c:pt idx="0">
                  <c:v>3 и более</c:v>
                </c:pt>
              </c:strCache>
            </c:strRef>
          </c:tx>
          <c:spPr>
            <a:solidFill>
              <a:srgbClr val="DCBD23"/>
            </a:solidFill>
            <a:ln w="12700" cap="flat">
              <a:noFill/>
              <a:miter lim="400000"/>
            </a:ln>
            <a:effectLst/>
          </c:spPr>
          <c:cat>
            <c:strRef>
              <c:f>Sheet1!$B$1:$D$1</c:f>
              <c:strCache>
                <c:ptCount val="3"/>
                <c:pt idx="0">
                  <c:v>жертва</c:v>
                </c:pt>
                <c:pt idx="1">
                  <c:v>агрессор</c:v>
                </c:pt>
                <c:pt idx="2">
                  <c:v>свидетель</c:v>
                </c:pt>
              </c:strCache>
            </c:strRef>
          </c:cat>
          <c:val>
            <c:numRef>
              <c:f>Sheet1!$B$4:$D$4</c:f>
              <c:numCache>
                <c:formatCode>General</c:formatCode>
                <c:ptCount val="3"/>
                <c:pt idx="0">
                  <c:v>5</c:v>
                </c:pt>
                <c:pt idx="1">
                  <c:v>3</c:v>
                </c:pt>
                <c:pt idx="2">
                  <c:v>13</c:v>
                </c:pt>
              </c:numCache>
            </c:numRef>
          </c:val>
        </c:ser>
        <c:dLbls/>
        <c:axId val="79618048"/>
        <c:axId val="79619584"/>
      </c:barChart>
      <c:catAx>
        <c:axId val="79618048"/>
        <c:scaling>
          <c:orientation val="minMax"/>
        </c:scaling>
        <c:axPos val="b"/>
        <c:numFmt formatCode="General" sourceLinked="0"/>
        <c:tickLblPos val="low"/>
        <c:spPr>
          <a:ln w="12700" cap="flat">
            <a:solidFill>
              <a:srgbClr val="888888"/>
            </a:solidFill>
            <a:prstDash val="solid"/>
            <a:round/>
          </a:ln>
        </c:spPr>
        <c:txPr>
          <a:bodyPr rot="0"/>
          <a:lstStyle/>
          <a:p>
            <a:pPr>
              <a:defRPr sz="1800" b="0" i="0" u="none" strike="noStrike">
                <a:solidFill>
                  <a:srgbClr val="000000"/>
                </a:solidFill>
                <a:latin typeface="Arial Narrow"/>
              </a:defRPr>
            </a:pPr>
            <a:endParaRPr lang="ru-RU"/>
          </a:p>
        </c:txPr>
        <c:crossAx val="79619584"/>
        <c:crosses val="autoZero"/>
        <c:auto val="1"/>
        <c:lblAlgn val="ctr"/>
        <c:lblOffset val="100"/>
        <c:noMultiLvlLbl val="1"/>
      </c:catAx>
      <c:valAx>
        <c:axId val="79619584"/>
        <c:scaling>
          <c:orientation val="minMax"/>
        </c:scaling>
        <c:axPos val="l"/>
        <c:majorGridlines>
          <c:spPr>
            <a:ln w="12700" cap="flat">
              <a:solidFill>
                <a:srgbClr val="888888"/>
              </a:solidFill>
              <a:prstDash val="solid"/>
              <a:round/>
            </a:ln>
          </c:spPr>
        </c:majorGridlines>
        <c:numFmt formatCode="0" sourceLinked="0"/>
        <c:tickLblPos val="nextTo"/>
        <c:spPr>
          <a:ln w="12700" cap="flat">
            <a:solidFill>
              <a:srgbClr val="888888"/>
            </a:solidFill>
            <a:prstDash val="solid"/>
            <a:round/>
          </a:ln>
        </c:spPr>
        <c:txPr>
          <a:bodyPr rot="0"/>
          <a:lstStyle/>
          <a:p>
            <a:pPr>
              <a:defRPr sz="1800" b="0" i="0" u="none" strike="noStrike">
                <a:solidFill>
                  <a:srgbClr val="000000"/>
                </a:solidFill>
                <a:latin typeface="Arial Narrow"/>
              </a:defRPr>
            </a:pPr>
            <a:endParaRPr lang="ru-RU"/>
          </a:p>
        </c:txPr>
        <c:crossAx val="79618048"/>
        <c:crosses val="autoZero"/>
        <c:crossBetween val="between"/>
        <c:majorUnit val="17.5"/>
        <c:minorUnit val="8.75"/>
      </c:valAx>
      <c:spPr>
        <a:noFill/>
        <a:ln w="12700" cap="flat">
          <a:noFill/>
          <a:miter lim="400000"/>
        </a:ln>
        <a:effectLst/>
      </c:spPr>
    </c:plotArea>
    <c:legend>
      <c:legendPos val="r"/>
      <c:layout>
        <c:manualLayout>
          <c:xMode val="edge"/>
          <c:yMode val="edge"/>
          <c:x val="0.84281366433105454"/>
          <c:y val="0.29002664331893813"/>
          <c:w val="0.15718633566894566"/>
          <c:h val="0.32111671587968327"/>
        </c:manualLayout>
      </c:layout>
      <c:overlay val="1"/>
      <c:spPr>
        <a:noFill/>
        <a:ln w="12700" cap="flat">
          <a:noFill/>
          <a:miter lim="400000"/>
        </a:ln>
        <a:effectLst/>
      </c:spPr>
      <c:txPr>
        <a:bodyPr rot="0"/>
        <a:lstStyle/>
        <a:p>
          <a:pPr>
            <a:defRPr sz="1800" b="0" i="0" u="none" strike="noStrike">
              <a:solidFill>
                <a:srgbClr val="000000"/>
              </a:solidFill>
              <a:latin typeface="Arial Narrow"/>
            </a:defRPr>
          </a:pPr>
          <a:endParaRPr lang="ru-RU"/>
        </a:p>
      </c:txPr>
    </c:legend>
    <c:plotVisOnly val="1"/>
    <c:dispBlanksAs val="gap"/>
    <c:showDLblsOverMax val="1"/>
  </c:chart>
  <c:spPr>
    <a:noFill/>
    <a:ln>
      <a:noFill/>
    </a:ln>
    <a:effectLst/>
  </c:sp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8" name="Shape 48"/>
          <p:cNvSpPr>
            <a:spLocks noGrp="1" noRot="1" noChangeAspect="1"/>
          </p:cNvSpPr>
          <p:nvPr>
            <p:ph type="sldImg"/>
          </p:nvPr>
        </p:nvSpPr>
        <p:spPr>
          <a:xfrm>
            <a:off x="1143000" y="685800"/>
            <a:ext cx="4572000" cy="3429000"/>
          </a:xfrm>
          <a:prstGeom prst="rect">
            <a:avLst/>
          </a:prstGeom>
        </p:spPr>
        <p:txBody>
          <a:bodyPr/>
          <a:lstStyle/>
          <a:p>
            <a:endParaRPr/>
          </a:p>
        </p:txBody>
      </p:sp>
      <p:sp>
        <p:nvSpPr>
          <p:cNvPr id="49" name="Shape 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xmlns="" val="116621125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6" name="Прямоугольник"/>
          <p:cNvSpPr/>
          <p:nvPr/>
        </p:nvSpPr>
        <p:spPr>
          <a:xfrm>
            <a:off x="5230254" y="-37339"/>
            <a:ext cx="19217708" cy="13716001"/>
          </a:xfrm>
          <a:prstGeom prst="rect">
            <a:avLst/>
          </a:prstGeom>
          <a:solidFill>
            <a:srgbClr val="FFFFFF"/>
          </a:solidFill>
          <a:ln w="12700">
            <a:miter lim="400000"/>
          </a:ln>
        </p:spPr>
        <p:txBody>
          <a:bodyPr lIns="71437" tIns="71437" rIns="71437" bIns="71437" anchor="ctr"/>
          <a:lstStyle/>
          <a:p>
            <a:pPr>
              <a:defRPr sz="3200">
                <a:solidFill>
                  <a:srgbClr val="FFFFFF"/>
                </a:solidFill>
              </a:defRPr>
            </a:pPr>
            <a:endParaRPr/>
          </a:p>
        </p:txBody>
      </p:sp>
      <p:sp>
        <p:nvSpPr>
          <p:cNvPr id="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44" name="Изображение"/>
          <p:cNvSpPr>
            <a:spLocks noGrp="1"/>
          </p:cNvSpPr>
          <p:nvPr>
            <p:ph type="pic" idx="13"/>
          </p:nvPr>
        </p:nvSpPr>
        <p:spPr>
          <a:xfrm>
            <a:off x="3048000" y="0"/>
            <a:ext cx="18288000" cy="13716000"/>
          </a:xfrm>
          <a:prstGeom prst="rect">
            <a:avLst/>
          </a:prstGeom>
        </p:spPr>
        <p:txBody>
          <a:bodyPr lIns="91439" tIns="45719" rIns="91439" bIns="45719" anchor="t">
            <a:noAutofit/>
          </a:bodyPr>
          <a:lstStyle/>
          <a:p>
            <a:endParaRPr/>
          </a:p>
        </p:txBody>
      </p:sp>
      <p:sp>
        <p:nvSpPr>
          <p:cNvPr id="45"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47"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9" name="Изображение"/>
          <p:cNvSpPr>
            <a:spLocks noGrp="1"/>
          </p:cNvSpPr>
          <p:nvPr>
            <p:ph type="pic" sz="half" idx="13"/>
          </p:nvPr>
        </p:nvSpPr>
        <p:spPr>
          <a:xfrm>
            <a:off x="5307210" y="892968"/>
            <a:ext cx="13751720" cy="8322470"/>
          </a:xfrm>
          <a:prstGeom prst="rect">
            <a:avLst/>
          </a:prstGeom>
        </p:spPr>
        <p:txBody>
          <a:bodyPr lIns="91439" tIns="45719" rIns="91439" bIns="45719" anchor="t">
            <a:noAutofit/>
          </a:bodyPr>
          <a:lstStyle/>
          <a:p>
            <a:endParaRPr/>
          </a:p>
        </p:txBody>
      </p:sp>
      <p:sp>
        <p:nvSpPr>
          <p:cNvPr id="10" name="Текст заголовка"/>
          <p:cNvSpPr txBox="1">
            <a:spLocks noGrp="1"/>
          </p:cNvSpPr>
          <p:nvPr>
            <p:ph type="title"/>
          </p:nvPr>
        </p:nvSpPr>
        <p:spPr>
          <a:xfrm>
            <a:off x="4833937" y="9447609"/>
            <a:ext cx="14716126" cy="2000251"/>
          </a:xfrm>
          <a:prstGeom prst="rect">
            <a:avLst/>
          </a:prstGeom>
        </p:spPr>
        <p:txBody>
          <a:bodyPr anchor="b"/>
          <a:lstStyle/>
          <a:p>
            <a:r>
              <a:t>Текст заголовка</a:t>
            </a:r>
          </a:p>
        </p:txBody>
      </p:sp>
      <p:sp>
        <p:nvSpPr>
          <p:cNvPr id="11" name="Уровень текста 1…"/>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2" name="Номер слайда"/>
          <p:cNvSpPr txBox="1">
            <a:spLocks noGrp="1"/>
          </p:cNvSpPr>
          <p:nvPr>
            <p:ph type="sldNum" sz="quarter" idx="2"/>
          </p:nvPr>
        </p:nvSpPr>
        <p:spPr>
          <a:xfrm>
            <a:off x="11935814" y="13001625"/>
            <a:ext cx="494513" cy="511175"/>
          </a:xfrm>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14"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12495609" y="892968"/>
            <a:ext cx="7500938" cy="11572876"/>
          </a:xfrm>
          <a:prstGeom prst="rect">
            <a:avLst/>
          </a:prstGeom>
        </p:spPr>
        <p:txBody>
          <a:bodyPr lIns="91439" tIns="45719" rIns="91439" bIns="45719" anchor="t">
            <a:noAutofit/>
          </a:bodyPr>
          <a:lstStyle/>
          <a:p>
            <a:endParaRPr/>
          </a:p>
        </p:txBody>
      </p:sp>
      <p:sp>
        <p:nvSpPr>
          <p:cNvPr id="17" name="Текст заголовка"/>
          <p:cNvSpPr txBox="1">
            <a:spLocks noGrp="1"/>
          </p:cNvSpPr>
          <p:nvPr>
            <p:ph type="title"/>
          </p:nvPr>
        </p:nvSpPr>
        <p:spPr>
          <a:xfrm>
            <a:off x="4387453" y="892968"/>
            <a:ext cx="7500938" cy="5607845"/>
          </a:xfrm>
          <a:prstGeom prst="rect">
            <a:avLst/>
          </a:prstGeom>
        </p:spPr>
        <p:txBody>
          <a:bodyPr anchor="b"/>
          <a:lstStyle>
            <a:lvl1pPr>
              <a:defRPr sz="8400"/>
            </a:lvl1pPr>
          </a:lstStyle>
          <a:p>
            <a:r>
              <a:t>Текст заголовка</a:t>
            </a:r>
          </a:p>
        </p:txBody>
      </p:sp>
      <p:sp>
        <p:nvSpPr>
          <p:cNvPr id="18" name="Уровень текста 1…"/>
          <p:cNvSpPr txBox="1">
            <a:spLocks noGrp="1"/>
          </p:cNvSpPr>
          <p:nvPr>
            <p:ph type="body" sz="quarter" idx="1"/>
          </p:nvPr>
        </p:nvSpPr>
        <p:spPr>
          <a:xfrm>
            <a:off x="4387453" y="6697265"/>
            <a:ext cx="7500938" cy="5768579"/>
          </a:xfrm>
          <a:prstGeom prst="rect">
            <a:avLst/>
          </a:prstGeom>
        </p:spPr>
        <p:txBody>
          <a:bodyPr anchor="t"/>
          <a:lstStyle>
            <a:lvl1pPr marL="0" indent="0" algn="ctr">
              <a:spcBef>
                <a:spcPts val="0"/>
              </a:spcBef>
              <a:buSzTx/>
              <a:buNone/>
              <a:defRPr sz="4400"/>
            </a:lvl1pPr>
            <a:lvl2pPr marL="0" indent="228600" algn="ctr">
              <a:spcBef>
                <a:spcPts val="0"/>
              </a:spcBef>
              <a:buSzTx/>
              <a:buNone/>
              <a:defRPr sz="4400"/>
            </a:lvl2pPr>
            <a:lvl3pPr marL="0" indent="457200" algn="ctr">
              <a:spcBef>
                <a:spcPts val="0"/>
              </a:spcBef>
              <a:buSzTx/>
              <a:buNone/>
              <a:defRPr sz="4400"/>
            </a:lvl3pPr>
            <a:lvl4pPr marL="0" indent="685800" algn="ctr">
              <a:spcBef>
                <a:spcPts val="0"/>
              </a:spcBef>
              <a:buSzTx/>
              <a:buNone/>
              <a:defRPr sz="4400"/>
            </a:lvl4pPr>
            <a:lvl5pPr marL="0" indent="914400" algn="ctr">
              <a:spcBef>
                <a:spcPts val="0"/>
              </a:spcBef>
              <a:buSzTx/>
              <a:buNone/>
              <a:defRPr sz="44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21"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27" name="Изображение"/>
          <p:cNvSpPr>
            <a:spLocks noGrp="1"/>
          </p:cNvSpPr>
          <p:nvPr>
            <p:ph type="pic" sz="quarter" idx="13"/>
          </p:nvPr>
        </p:nvSpPr>
        <p:spPr>
          <a:xfrm>
            <a:off x="12495609" y="3661171"/>
            <a:ext cx="7500938" cy="8840392"/>
          </a:xfrm>
          <a:prstGeom prst="rect">
            <a:avLst/>
          </a:prstGeom>
        </p:spPr>
        <p:txBody>
          <a:bodyPr lIns="91439" tIns="45719" rIns="91439" bIns="45719" anchor="t">
            <a:noAutofit/>
          </a:bodyPr>
          <a:lstStyle/>
          <a:p>
            <a:endParaRPr/>
          </a:p>
        </p:txBody>
      </p:sp>
      <p:sp>
        <p:nvSpPr>
          <p:cNvPr id="28" name="Текст заголовка"/>
          <p:cNvSpPr txBox="1">
            <a:spLocks noGrp="1"/>
          </p:cNvSpPr>
          <p:nvPr>
            <p:ph type="title"/>
          </p:nvPr>
        </p:nvSpPr>
        <p:spPr>
          <a:prstGeom prst="rect">
            <a:avLst/>
          </a:prstGeom>
        </p:spPr>
        <p:txBody>
          <a:bodyPr/>
          <a:lstStyle/>
          <a:p>
            <a:r>
              <a:t>Текст заголовка</a:t>
            </a:r>
          </a:p>
        </p:txBody>
      </p:sp>
      <p:sp>
        <p:nvSpPr>
          <p:cNvPr id="29" name="Уровень текста 1…"/>
          <p:cNvSpPr txBox="1">
            <a:spLocks noGrp="1"/>
          </p:cNvSpPr>
          <p:nvPr>
            <p:ph type="body" sz="quarter" idx="1"/>
          </p:nvPr>
        </p:nvSpPr>
        <p:spPr>
          <a:xfrm>
            <a:off x="4387453" y="3661171"/>
            <a:ext cx="7500938" cy="8840392"/>
          </a:xfrm>
          <a:prstGeom prst="rect">
            <a:avLst/>
          </a:prstGeom>
        </p:spPr>
        <p:txBody>
          <a:bodyPr/>
          <a:lstStyle>
            <a:lvl1pPr marL="465364" indent="-465364">
              <a:spcBef>
                <a:spcPts val="4500"/>
              </a:spcBef>
              <a:defRPr sz="3800"/>
            </a:lvl1pPr>
            <a:lvl2pPr marL="808264" indent="-465364">
              <a:spcBef>
                <a:spcPts val="4500"/>
              </a:spcBef>
              <a:defRPr sz="3800"/>
            </a:lvl2pPr>
            <a:lvl3pPr marL="1151164" indent="-465364">
              <a:spcBef>
                <a:spcPts val="4500"/>
              </a:spcBef>
              <a:defRPr sz="3800"/>
            </a:lvl3pPr>
            <a:lvl4pPr marL="1494064" indent="-465364">
              <a:spcBef>
                <a:spcPts val="4500"/>
              </a:spcBef>
              <a:defRPr sz="3800"/>
            </a:lvl4pPr>
            <a:lvl5pPr marL="1836964" indent="-465364">
              <a:spcBef>
                <a:spcPts val="4500"/>
              </a:spcBef>
              <a:defRPr sz="3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32" name="Уровень текста 1…"/>
          <p:cNvSpPr txBox="1">
            <a:spLocks noGrp="1"/>
          </p:cNvSpPr>
          <p:nvPr>
            <p:ph type="body" idx="1"/>
          </p:nvPr>
        </p:nvSpPr>
        <p:spPr>
          <a:xfrm>
            <a:off x="4387453" y="1785937"/>
            <a:ext cx="15609094" cy="10144126"/>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3"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35" name="Изображение"/>
          <p:cNvSpPr>
            <a:spLocks noGrp="1"/>
          </p:cNvSpPr>
          <p:nvPr>
            <p:ph type="pic" sz="quarter" idx="13"/>
          </p:nvPr>
        </p:nvSpPr>
        <p:spPr>
          <a:xfrm>
            <a:off x="12495609" y="7161609"/>
            <a:ext cx="7500938" cy="5304235"/>
          </a:xfrm>
          <a:prstGeom prst="rect">
            <a:avLst/>
          </a:prstGeom>
        </p:spPr>
        <p:txBody>
          <a:bodyPr lIns="91439" tIns="45719" rIns="91439" bIns="45719" anchor="t">
            <a:noAutofit/>
          </a:bodyPr>
          <a:lstStyle/>
          <a:p>
            <a:endParaRPr/>
          </a:p>
        </p:txBody>
      </p:sp>
      <p:sp>
        <p:nvSpPr>
          <p:cNvPr id="36" name="Изображение"/>
          <p:cNvSpPr>
            <a:spLocks noGrp="1"/>
          </p:cNvSpPr>
          <p:nvPr>
            <p:ph type="pic" sz="quarter" idx="14"/>
          </p:nvPr>
        </p:nvSpPr>
        <p:spPr>
          <a:xfrm>
            <a:off x="12504353" y="1250156"/>
            <a:ext cx="7500939" cy="5304235"/>
          </a:xfrm>
          <a:prstGeom prst="rect">
            <a:avLst/>
          </a:prstGeom>
        </p:spPr>
        <p:txBody>
          <a:bodyPr lIns="91439" tIns="45719" rIns="91439" bIns="45719" anchor="t">
            <a:noAutofit/>
          </a:bodyPr>
          <a:lstStyle/>
          <a:p>
            <a:endParaRPr/>
          </a:p>
        </p:txBody>
      </p:sp>
      <p:sp>
        <p:nvSpPr>
          <p:cNvPr id="37" name="Изображение"/>
          <p:cNvSpPr>
            <a:spLocks noGrp="1"/>
          </p:cNvSpPr>
          <p:nvPr>
            <p:ph type="pic" sz="half" idx="15"/>
          </p:nvPr>
        </p:nvSpPr>
        <p:spPr>
          <a:xfrm>
            <a:off x="4387453" y="1250156"/>
            <a:ext cx="7500938" cy="11215688"/>
          </a:xfrm>
          <a:prstGeom prst="rect">
            <a:avLst/>
          </a:prstGeom>
        </p:spPr>
        <p:txBody>
          <a:bodyPr lIns="91439" tIns="45719" rIns="91439" bIns="45719" anchor="t">
            <a:noAutofit/>
          </a:bodyPr>
          <a:lstStyle/>
          <a:p>
            <a:endParaRPr/>
          </a:p>
        </p:txBody>
      </p:sp>
      <p:sp>
        <p:nvSpPr>
          <p:cNvPr id="38"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40" name="–Иван Арсентьев"/>
          <p:cNvSpPr txBox="1">
            <a:spLocks noGrp="1"/>
          </p:cNvSpPr>
          <p:nvPr>
            <p:ph type="body" sz="quarter" idx="13"/>
          </p:nvPr>
        </p:nvSpPr>
        <p:spPr>
          <a:xfrm>
            <a:off x="4833937" y="8947546"/>
            <a:ext cx="14716126" cy="660798"/>
          </a:xfrm>
          <a:prstGeom prst="rect">
            <a:avLst/>
          </a:prstGeom>
        </p:spPr>
        <p:txBody>
          <a:bodyPr anchor="t">
            <a:spAutoFit/>
          </a:bodyPr>
          <a:lstStyle>
            <a:lvl1pPr marL="0" indent="0" algn="ctr">
              <a:spcBef>
                <a:spcPts val="0"/>
              </a:spcBef>
              <a:buSzTx/>
              <a:buNone/>
              <a:defRPr sz="3200">
                <a:latin typeface="Helvetica"/>
                <a:ea typeface="Helvetica"/>
                <a:cs typeface="Helvetica"/>
                <a:sym typeface="Helvetica"/>
              </a:defRPr>
            </a:lvl1pPr>
          </a:lstStyle>
          <a:p>
            <a:r>
              <a:t>–Иван Арсентьев</a:t>
            </a:r>
          </a:p>
        </p:txBody>
      </p:sp>
      <p:sp>
        <p:nvSpPr>
          <p:cNvPr id="41" name="«Место ввода цитаты»."/>
          <p:cNvSpPr txBox="1">
            <a:spLocks noGrp="1"/>
          </p:cNvSpPr>
          <p:nvPr>
            <p:ph type="body" sz="quarter" idx="14"/>
          </p:nvPr>
        </p:nvSpPr>
        <p:spPr>
          <a:xfrm>
            <a:off x="4833937" y="6000353"/>
            <a:ext cx="14716126" cy="965201"/>
          </a:xfrm>
          <a:prstGeom prst="rect">
            <a:avLst/>
          </a:prstGeom>
        </p:spPr>
        <p:txBody>
          <a:bodyPr>
            <a:spAutoFit/>
          </a:bodyPr>
          <a:lstStyle>
            <a:lvl1pPr marL="0" indent="0" algn="ctr">
              <a:spcBef>
                <a:spcPts val="0"/>
              </a:spcBef>
              <a:buSzTx/>
              <a:buNone/>
              <a:defRPr sz="5200"/>
            </a:lvl1pPr>
          </a:lstStyle>
          <a:p>
            <a:r>
              <a:t>«Место ввода цитаты».</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4387453" y="625078"/>
            <a:ext cx="15609094" cy="30360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Текст заголовка</a:t>
            </a:r>
          </a:p>
        </p:txBody>
      </p:sp>
      <p:sp>
        <p:nvSpPr>
          <p:cNvPr id="3" name="Уровень текста 1…"/>
          <p:cNvSpPr txBox="1">
            <a:spLocks noGrp="1"/>
          </p:cNvSpPr>
          <p:nvPr>
            <p:ph type="body" idx="1"/>
          </p:nvPr>
        </p:nvSpPr>
        <p:spPr>
          <a:xfrm>
            <a:off x="4387453" y="3661171"/>
            <a:ext cx="15609094" cy="88403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11935814" y="13010554"/>
            <a:ext cx="494513" cy="511176"/>
          </a:xfrm>
          <a:prstGeom prst="rect">
            <a:avLst/>
          </a:prstGeom>
          <a:ln w="12700">
            <a:miter lim="400000"/>
          </a:ln>
        </p:spPr>
        <p:txBody>
          <a:bodyPr wrap="none" lIns="71437" tIns="71437" rIns="71437" bIns="71437">
            <a:spAutoFit/>
          </a:bodyPr>
          <a:lstStyle>
            <a:lvl1pPr>
              <a:defRPr sz="2400"/>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j-lt"/>
          <a:ea typeface="+mj-ea"/>
          <a:cs typeface="+mj-cs"/>
          <a:sym typeface="Helvetica Light"/>
        </a:defRPr>
      </a:lvl9pPr>
    </p:titleStyle>
    <p:bodyStyle>
      <a:lvl1pPr marL="617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1pPr>
      <a:lvl2pPr marL="1061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2pPr>
      <a:lvl3pPr marL="1506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3pPr>
      <a:lvl4pPr marL="1950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4pPr>
      <a:lvl5pPr marL="2395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5pPr>
      <a:lvl6pPr marL="2839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6pPr>
      <a:lvl7pPr marL="3284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7pPr>
      <a:lvl8pPr marL="37288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8pPr>
      <a:lvl9pPr marL="4173361" marR="0" indent="-617361" algn="l" defTabSz="821531" rtl="0" latinLnBrk="0">
        <a:lnSpc>
          <a:spcPct val="100000"/>
        </a:lnSpc>
        <a:spcBef>
          <a:spcPts val="5900"/>
        </a:spcBef>
        <a:spcAft>
          <a:spcPts val="0"/>
        </a:spcAft>
        <a:buClrTx/>
        <a:buSzPct val="75000"/>
        <a:buFontTx/>
        <a:buChar char="•"/>
        <a:tabLst/>
        <a:defRPr sz="50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1531"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Линия"/>
          <p:cNvSpPr/>
          <p:nvPr/>
        </p:nvSpPr>
        <p:spPr>
          <a:xfrm flipV="1">
            <a:off x="10370343" y="1604166"/>
            <a:ext cx="1" cy="2777349"/>
          </a:xfrm>
          <a:prstGeom prst="line">
            <a:avLst/>
          </a:prstGeom>
          <a:ln w="12700">
            <a:solidFill>
              <a:srgbClr val="FFFFFF"/>
            </a:solidFill>
            <a:miter lim="400000"/>
          </a:ln>
        </p:spPr>
        <p:txBody>
          <a:bodyPr lIns="71437" tIns="71437" rIns="71437" bIns="71437" anchor="ctr"/>
          <a:lstStyle/>
          <a:p>
            <a:pPr>
              <a:defRPr sz="3200"/>
            </a:pPr>
            <a:endParaRPr/>
          </a:p>
        </p:txBody>
      </p:sp>
      <p:sp>
        <p:nvSpPr>
          <p:cNvPr id="52" name="Очень крутой…"/>
          <p:cNvSpPr txBox="1"/>
          <p:nvPr/>
        </p:nvSpPr>
        <p:spPr>
          <a:xfrm>
            <a:off x="6791400" y="2143092"/>
            <a:ext cx="9443425" cy="55586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p>
            <a:pPr algn="l">
              <a:defRPr sz="7000" b="1" cap="all">
                <a:solidFill>
                  <a:srgbClr val="253957"/>
                </a:solidFill>
                <a:latin typeface="+mn-lt"/>
                <a:ea typeface="+mn-ea"/>
                <a:cs typeface="+mn-cs"/>
                <a:sym typeface="Arial Narrow"/>
              </a:defRPr>
            </a:pPr>
            <a:r>
              <a:rPr lang="ru-RU" sz="7000" cap="all" dirty="0" smtClean="0">
                <a:sym typeface="Arial Narrow"/>
              </a:rPr>
              <a:t>Проблемы школьного </a:t>
            </a:r>
            <a:r>
              <a:rPr lang="ru-RU" sz="7000" cap="all" dirty="0" err="1" smtClean="0">
                <a:sym typeface="Arial Narrow"/>
              </a:rPr>
              <a:t>Буллинга</a:t>
            </a:r>
            <a:r>
              <a:rPr lang="ru-RU" sz="7000" cap="all" dirty="0" smtClean="0">
                <a:sym typeface="Arial Narrow"/>
              </a:rPr>
              <a:t>. </a:t>
            </a:r>
            <a:r>
              <a:rPr lang="ru-RU" sz="7000" cap="all" dirty="0" smtClean="0">
                <a:sym typeface="Arial Narrow"/>
              </a:rPr>
              <a:t>Профилактика </a:t>
            </a:r>
            <a:r>
              <a:rPr lang="ru-RU" sz="7000" cap="all" dirty="0">
                <a:sym typeface="Arial Narrow"/>
              </a:rPr>
              <a:t>и способы поддержки</a:t>
            </a:r>
            <a:endParaRPr dirty="0"/>
          </a:p>
        </p:txBody>
      </p:sp>
      <p:sp>
        <p:nvSpPr>
          <p:cNvPr id="53" name="Очень крутой подзаголовок презентации"/>
          <p:cNvSpPr txBox="1"/>
          <p:nvPr/>
        </p:nvSpPr>
        <p:spPr>
          <a:xfrm>
            <a:off x="7116915" y="8929563"/>
            <a:ext cx="9443424" cy="11732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lvl1pPr algn="l">
              <a:defRPr sz="4200">
                <a:solidFill>
                  <a:srgbClr val="253957"/>
                </a:solidFill>
                <a:latin typeface="+mn-lt"/>
                <a:ea typeface="+mn-ea"/>
                <a:cs typeface="+mn-cs"/>
                <a:sym typeface="Arial Narrow"/>
              </a:defRPr>
            </a:lvl1pPr>
          </a:lstStyle>
          <a:p>
            <a:endParaRPr dirty="0"/>
          </a:p>
        </p:txBody>
      </p:sp>
      <p:sp>
        <p:nvSpPr>
          <p:cNvPr id="54" name="Название подразделения,  лаборатории, факультета и т.д."/>
          <p:cNvSpPr txBox="1"/>
          <p:nvPr/>
        </p:nvSpPr>
        <p:spPr>
          <a:xfrm>
            <a:off x="7116915" y="1847447"/>
            <a:ext cx="9443423" cy="7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defRPr sz="4200">
                <a:solidFill>
                  <a:srgbClr val="253957"/>
                </a:solidFill>
                <a:latin typeface="+mn-lt"/>
                <a:ea typeface="+mn-ea"/>
                <a:cs typeface="+mn-cs"/>
                <a:sym typeface="Arial Narrow"/>
              </a:defRPr>
            </a:pPr>
            <a:endParaRPr dirty="0"/>
          </a:p>
        </p:txBody>
      </p:sp>
      <p:sp>
        <p:nvSpPr>
          <p:cNvPr id="55" name="Москва, 2017"/>
          <p:cNvSpPr txBox="1"/>
          <p:nvPr/>
        </p:nvSpPr>
        <p:spPr>
          <a:xfrm>
            <a:off x="7116915" y="11892516"/>
            <a:ext cx="9443424" cy="5751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800">
                <a:solidFill>
                  <a:srgbClr val="253957"/>
                </a:solidFill>
                <a:latin typeface="+mn-lt"/>
                <a:ea typeface="+mn-ea"/>
                <a:cs typeface="+mn-cs"/>
                <a:sym typeface="Arial Narrow"/>
              </a:defRPr>
            </a:lvl1pPr>
          </a:lstStyle>
          <a:p>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Мифы о </a:t>
            </a:r>
            <a:r>
              <a:rPr lang="ru-RU" sz="7000" b="1" cap="all" dirty="0" smtClean="0">
                <a:solidFill>
                  <a:srgbClr val="253957"/>
                </a:solidFill>
                <a:sym typeface="Arial Narrow"/>
              </a:rPr>
              <a:t>травле</a:t>
            </a:r>
          </a:p>
          <a:p>
            <a:pPr algn="l">
              <a:defRPr sz="7000" b="1" cap="all">
                <a:solidFill>
                  <a:srgbClr val="253957"/>
                </a:solidFill>
                <a:latin typeface="+mn-lt"/>
                <a:ea typeface="+mn-ea"/>
                <a:cs typeface="+mn-cs"/>
                <a:sym typeface="Arial Narrow"/>
              </a:defRPr>
            </a:pPr>
            <a:endParaRPr lang="ru-RU" sz="7000" b="1" cap="all" dirty="0">
              <a:solidFill>
                <a:srgbClr val="253957"/>
              </a:solidFill>
              <a:sym typeface="Arial Narrow"/>
            </a:endParaRP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smtClean="0"/>
              <a:t>Через </a:t>
            </a:r>
            <a:r>
              <a:rPr lang="ru-RU" sz="3600" dirty="0"/>
              <a:t>это проходят все люди, это неизбежная часть взросления</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Дети жестоки, и нужно учиться защищать себя смолоду, тогда будет проще во взрослой жизни</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Это всегда происходит между детьми, взрослым не нужно вмешиваться, будет только хуже, они должны разобраться сами</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Обычно задирают других мальчишки, потому что они от природы - агрессивнее девочек. </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Травля происходит только в «плохих» школах, в бедных районах, где много социально неблагополучных семей. </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Если бы жертва травли вела себя по-другому, ее бы не травили. Ей (ему), в первую очередь, самой стоит задуматься о том, что он (она) делает не так.</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Травят определенную группу детей: некрасивых; тех, кто плохо учится; тех, у кого бедные родители. </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Если вести себя определенным образом, то никогда не станешь жертвой травли. </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Травля происходит только среди подростков, старшеклассников. </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Агрессора стоит сильно и публично наказать, тогда он перестанет навсегда так себя вести. </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a:t>Беспокоиться стоит, только если на ребенка нападают физически, все остальное. не страшно. </a:t>
            </a:r>
          </a:p>
          <a:p>
            <a:pPr marL="571500" indent="-571500" algn="l">
              <a:buFont typeface="Arial" pitchFamily="34" charset="0"/>
              <a:buChar char="•"/>
              <a:defRPr sz="4200">
                <a:solidFill>
                  <a:srgbClr val="253957"/>
                </a:solidFill>
                <a:latin typeface="+mn-lt"/>
                <a:ea typeface="+mn-ea"/>
                <a:cs typeface="+mn-cs"/>
                <a:sym typeface="Arial Narrow"/>
              </a:defRPr>
            </a:pPr>
            <a:r>
              <a:rPr lang="ru-RU" sz="3600" dirty="0" smtClean="0"/>
              <a:t>От </a:t>
            </a:r>
            <a:r>
              <a:rPr lang="ru-RU" sz="3600" dirty="0"/>
              <a:t>травли страдает только жертва (обидчик(и) и другие дети) живут дальше, как ни в чем ни бывало.</a:t>
            </a:r>
          </a:p>
          <a:p>
            <a:pPr algn="l">
              <a:defRPr sz="4200">
                <a:solidFill>
                  <a:srgbClr val="253957"/>
                </a:solidFill>
                <a:latin typeface="+mn-lt"/>
                <a:ea typeface="+mn-ea"/>
                <a:cs typeface="+mn-cs"/>
                <a:sym typeface="Arial Narrow"/>
              </a:defRPr>
            </a:pPr>
            <a:endParaRPr dirty="0"/>
          </a:p>
        </p:txBody>
      </p:sp>
      <p:sp>
        <p:nvSpPr>
          <p:cNvPr id="95" name="Заголовок основного текста"/>
          <p:cNvSpPr txBox="1"/>
          <p:nvPr/>
        </p:nvSpPr>
        <p:spPr>
          <a:xfrm>
            <a:off x="1177619" y="5820994"/>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816790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Как распределяются роли в ситуации травли </a:t>
            </a:r>
          </a:p>
          <a:p>
            <a:pPr algn="l">
              <a:defRPr sz="4200">
                <a:solidFill>
                  <a:srgbClr val="253957"/>
                </a:solidFill>
                <a:latin typeface="+mn-lt"/>
                <a:ea typeface="+mn-ea"/>
                <a:cs typeface="+mn-cs"/>
                <a:sym typeface="Arial Narrow"/>
              </a:defRPr>
            </a:pPr>
            <a:endParaRPr dirty="0"/>
          </a:p>
        </p:txBody>
      </p:sp>
      <p:sp>
        <p:nvSpPr>
          <p:cNvPr id="95" name="Заголовок основного текста"/>
          <p:cNvSpPr txBox="1"/>
          <p:nvPr/>
        </p:nvSpPr>
        <p:spPr>
          <a:xfrm>
            <a:off x="1177619" y="5820994"/>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0152" t="22222" r="59450" b="10416"/>
          <a:stretch/>
        </p:blipFill>
        <p:spPr bwMode="auto">
          <a:xfrm>
            <a:off x="2641600" y="4826000"/>
            <a:ext cx="12471400" cy="7768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703741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4129399"/>
            <a:ext cx="8949170" cy="89932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180473" indent="-180473" algn="l" defTabSz="457200">
              <a:buSzPct val="100000"/>
              <a:buFontTx/>
              <a:buChar char="•"/>
              <a:defRPr sz="1800">
                <a:solidFill>
                  <a:srgbClr val="2C2D30"/>
                </a:solidFill>
                <a:latin typeface="+mn-lt"/>
                <a:ea typeface="+mn-ea"/>
                <a:cs typeface="+mn-cs"/>
                <a:sym typeface="Helvetica"/>
              </a:defRPr>
            </a:pPr>
            <a:r>
              <a:rPr lang="ru-RU" sz="4400" dirty="0" err="1" smtClean="0">
                <a:solidFill>
                  <a:srgbClr val="2C2D30"/>
                </a:solidFill>
                <a:sym typeface="Helvetica"/>
              </a:rPr>
              <a:t>Буллинг</a:t>
            </a:r>
            <a:r>
              <a:rPr lang="ru-RU" sz="4400" dirty="0" smtClean="0">
                <a:solidFill>
                  <a:srgbClr val="2C2D30"/>
                </a:solidFill>
                <a:sym typeface="Helvetica"/>
              </a:rPr>
              <a:t>- </a:t>
            </a:r>
            <a:r>
              <a:rPr lang="ru-RU" sz="4400" dirty="0">
                <a:solidFill>
                  <a:srgbClr val="2C2D30"/>
                </a:solidFill>
                <a:sym typeface="Helvetica"/>
              </a:rPr>
              <a:t>травматический опыт, который оставляет глубокие психологические и физические следы.</a:t>
            </a:r>
          </a:p>
          <a:p>
            <a:pPr marL="180473" indent="-180473" algn="l" defTabSz="457200">
              <a:buSzPct val="100000"/>
              <a:buFontTx/>
              <a:buChar char="•"/>
              <a:defRPr sz="1800">
                <a:solidFill>
                  <a:srgbClr val="2C2D30"/>
                </a:solidFill>
                <a:latin typeface="+mn-lt"/>
                <a:ea typeface="+mn-ea"/>
                <a:cs typeface="+mn-cs"/>
                <a:sym typeface="Helvetica"/>
              </a:defRPr>
            </a:pPr>
            <a:r>
              <a:rPr lang="ru-RU" sz="4400" dirty="0">
                <a:solidFill>
                  <a:srgbClr val="2C2D30"/>
                </a:solidFill>
                <a:sym typeface="Helvetica"/>
              </a:rPr>
              <a:t>Для некоторых особо ранимых детей окружающая среда становится настолько невыносимой, что они погружаются в отчаяние.</a:t>
            </a:r>
          </a:p>
          <a:p>
            <a:pPr marL="180473" indent="-180473" algn="l" defTabSz="457200">
              <a:buSzPct val="100000"/>
              <a:buFontTx/>
              <a:buChar char="•"/>
              <a:defRPr sz="1800">
                <a:solidFill>
                  <a:srgbClr val="2C2D30"/>
                </a:solidFill>
                <a:latin typeface="+mn-lt"/>
                <a:ea typeface="+mn-ea"/>
                <a:cs typeface="+mn-cs"/>
                <a:sym typeface="Helvetica"/>
              </a:defRPr>
            </a:pPr>
            <a:r>
              <a:rPr lang="ru-RU" sz="4400" dirty="0">
                <a:solidFill>
                  <a:srgbClr val="2C2D30"/>
                </a:solidFill>
                <a:sym typeface="Helvetica"/>
              </a:rPr>
              <a:t>Все это приводит к тому, что в какой-то момент ребенок сдается, потому что не чувствует в себе сил хоть что-то изменить.</a:t>
            </a:r>
          </a:p>
          <a:p>
            <a:pPr marL="304800" indent="-304800" algn="l">
              <a:spcBef>
                <a:spcPts val="2800"/>
              </a:spcBef>
              <a:buSzPct val="100000"/>
              <a:buChar char="•"/>
              <a:defRPr sz="2800">
                <a:solidFill>
                  <a:srgbClr val="253957"/>
                </a:solidFill>
                <a:latin typeface="+mn-lt"/>
                <a:ea typeface="+mn-ea"/>
                <a:cs typeface="+mn-cs"/>
                <a:sym typeface="Arial Narrow"/>
              </a:defRPr>
            </a:pPr>
            <a:endParaRPr sz="32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Как </a:t>
            </a:r>
            <a:r>
              <a:rPr lang="ru-RU" sz="7000" b="1" cap="all" dirty="0" err="1">
                <a:solidFill>
                  <a:srgbClr val="253957"/>
                </a:solidFill>
                <a:sym typeface="Arial Narrow"/>
              </a:rPr>
              <a:t>буллинг</a:t>
            </a:r>
            <a:r>
              <a:rPr lang="ru-RU" sz="7000" b="1" cap="all" dirty="0">
                <a:solidFill>
                  <a:srgbClr val="253957"/>
                </a:solidFill>
                <a:sym typeface="Arial Narrow"/>
              </a:rPr>
              <a:t> может стать причиной суицида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9" name="Таблица"/>
          <p:cNvGraphicFramePr/>
          <p:nvPr>
            <p:extLst>
              <p:ext uri="{D42A27DB-BD31-4B8C-83A1-F6EECF244321}">
                <p14:modId xmlns:p14="http://schemas.microsoft.com/office/powerpoint/2010/main" xmlns="" val="1558672018"/>
              </p:ext>
            </p:extLst>
          </p:nvPr>
        </p:nvGraphicFramePr>
        <p:xfrm>
          <a:off x="10169868" y="4129399"/>
          <a:ext cx="13704168" cy="9325455"/>
        </p:xfrm>
        <a:graphic>
          <a:graphicData uri="http://schemas.openxmlformats.org/drawingml/2006/table">
            <a:tbl>
              <a:tblPr firstRow="1" firstCol="1" bandRow="1">
                <a:tableStyleId>{4C3C2611-4C71-4FC5-86AE-919BDF0F9419}</a:tableStyleId>
              </a:tblPr>
              <a:tblGrid>
                <a:gridCol w="4568056"/>
                <a:gridCol w="4568056"/>
                <a:gridCol w="4568056"/>
              </a:tblGrid>
              <a:tr h="1020009">
                <a:tc gridSpan="3">
                  <a:txBody>
                    <a:bodyPr/>
                    <a:lstStyle/>
                    <a:p>
                      <a:pPr indent="228600">
                        <a:defRPr b="0">
                          <a:solidFill>
                            <a:srgbClr val="000000"/>
                          </a:solidFill>
                        </a:defRPr>
                      </a:pPr>
                      <a:r>
                        <a:rPr sz="2800" b="1" dirty="0" err="1">
                          <a:solidFill>
                            <a:schemeClr val="bg1"/>
                          </a:solidFill>
                          <a:sym typeface="Georgia"/>
                        </a:rPr>
                        <a:t>Синдром</a:t>
                      </a:r>
                      <a:r>
                        <a:rPr sz="2800" b="1" dirty="0">
                          <a:solidFill>
                            <a:schemeClr val="bg1"/>
                          </a:solidFill>
                          <a:sym typeface="Georgia"/>
                        </a:rPr>
                        <a:t> </a:t>
                      </a:r>
                      <a:r>
                        <a:rPr sz="2800" b="1" dirty="0" err="1">
                          <a:solidFill>
                            <a:schemeClr val="bg1"/>
                          </a:solidFill>
                          <a:sym typeface="Georgia"/>
                        </a:rPr>
                        <a:t>выученной</a:t>
                      </a:r>
                      <a:r>
                        <a:rPr sz="2800" b="1" dirty="0">
                          <a:solidFill>
                            <a:schemeClr val="bg1"/>
                          </a:solidFill>
                          <a:sym typeface="Georgia"/>
                        </a:rPr>
                        <a:t> </a:t>
                      </a:r>
                      <a:r>
                        <a:rPr sz="2800" b="1" dirty="0" err="1">
                          <a:solidFill>
                            <a:schemeClr val="bg1"/>
                          </a:solidFill>
                          <a:sym typeface="Georgia"/>
                        </a:rPr>
                        <a:t>беспомощности</a:t>
                      </a:r>
                      <a:r>
                        <a:rPr sz="2800" b="1" dirty="0">
                          <a:solidFill>
                            <a:schemeClr val="bg1"/>
                          </a:solidFill>
                          <a:sym typeface="Georgia"/>
                        </a:rPr>
                        <a:t> </a:t>
                      </a:r>
                    </a:p>
                  </a:txBody>
                  <a:tcPr marL="0" marR="0" marT="0" marB="0" anchor="ctr" horzOverflow="overflow"/>
                </a:tc>
                <a:tc hMerge="1">
                  <a:txBody>
                    <a:bodyPr/>
                    <a:lstStyle/>
                    <a:p>
                      <a:endParaRPr lang="ru-RU"/>
                    </a:p>
                  </a:txBody>
                  <a:tcPr/>
                </a:tc>
                <a:tc hMerge="1">
                  <a:txBody>
                    <a:bodyPr/>
                    <a:lstStyle/>
                    <a:p>
                      <a:endParaRPr lang="ru-RU"/>
                    </a:p>
                  </a:txBody>
                  <a:tcPr/>
                </a:tc>
              </a:tr>
              <a:tr h="1020009">
                <a:tc>
                  <a:txBody>
                    <a:bodyPr/>
                    <a:lstStyle/>
                    <a:p>
                      <a:pPr indent="228600">
                        <a:defRPr b="0">
                          <a:solidFill>
                            <a:srgbClr val="000000"/>
                          </a:solidFill>
                        </a:defRPr>
                      </a:pPr>
                      <a:r>
                        <a:rPr sz="2800" b="1" dirty="0" err="1">
                          <a:solidFill>
                            <a:schemeClr val="bg1"/>
                          </a:solidFill>
                          <a:sym typeface="Georgia"/>
                        </a:rPr>
                        <a:t>Стадии</a:t>
                      </a:r>
                      <a:endParaRPr sz="2800" b="1" dirty="0">
                        <a:solidFill>
                          <a:schemeClr val="bg1"/>
                        </a:solidFill>
                        <a:sym typeface="Georgia"/>
                      </a:endParaRPr>
                    </a:p>
                  </a:txBody>
                  <a:tcPr marL="0" marR="0" marT="0" marB="0" anchor="ctr" horzOverflow="overflow"/>
                </a:tc>
                <a:tc>
                  <a:txBody>
                    <a:bodyPr/>
                    <a:lstStyle/>
                    <a:p>
                      <a:pPr indent="228600">
                        <a:defRPr>
                          <a:solidFill>
                            <a:srgbClr val="000000"/>
                          </a:solidFill>
                        </a:defRPr>
                      </a:pPr>
                      <a:r>
                        <a:rPr sz="2800">
                          <a:solidFill>
                            <a:srgbClr val="414141"/>
                          </a:solidFill>
                          <a:sym typeface="Georgia"/>
                        </a:rPr>
                        <a:t>Внутренний диалог</a:t>
                      </a:r>
                    </a:p>
                  </a:txBody>
                  <a:tcPr marL="0" marR="0" marT="0" marB="0" anchor="ctr" horzOverflow="overflow"/>
                </a:tc>
                <a:tc>
                  <a:txBody>
                    <a:bodyPr/>
                    <a:lstStyle/>
                    <a:p>
                      <a:pPr indent="228600">
                        <a:defRPr>
                          <a:solidFill>
                            <a:srgbClr val="000000"/>
                          </a:solidFill>
                        </a:defRPr>
                      </a:pPr>
                      <a:r>
                        <a:rPr sz="2800">
                          <a:solidFill>
                            <a:srgbClr val="414141"/>
                          </a:solidFill>
                          <a:sym typeface="Georgia"/>
                        </a:rPr>
                        <a:t>Мысли/Чувства</a:t>
                      </a:r>
                    </a:p>
                  </a:txBody>
                  <a:tcPr marL="0" marR="0" marT="0" marB="0" anchor="ctr" horzOverflow="overflow"/>
                </a:tc>
              </a:tr>
              <a:tr h="1994107">
                <a:tc>
                  <a:txBody>
                    <a:bodyPr/>
                    <a:lstStyle/>
                    <a:p>
                      <a:pPr indent="228600">
                        <a:defRPr b="0">
                          <a:solidFill>
                            <a:srgbClr val="000000"/>
                          </a:solidFill>
                        </a:defRPr>
                      </a:pPr>
                      <a:r>
                        <a:rPr sz="2800" b="1" dirty="0" err="1">
                          <a:solidFill>
                            <a:schemeClr val="bg1"/>
                          </a:solidFill>
                          <a:sym typeface="Georgia"/>
                        </a:rPr>
                        <a:t>Отрицание</a:t>
                      </a:r>
                      <a:r>
                        <a:rPr sz="2800" b="1" dirty="0">
                          <a:solidFill>
                            <a:schemeClr val="bg1"/>
                          </a:solidFill>
                          <a:sym typeface="Georgia"/>
                        </a:rPr>
                        <a:t> </a:t>
                      </a:r>
                    </a:p>
                  </a:txBody>
                  <a:tcPr marL="0" marR="0" marT="0" marB="0" anchor="ctr" horzOverflow="overflow"/>
                </a:tc>
                <a:tc>
                  <a:txBody>
                    <a:bodyPr/>
                    <a:lstStyle/>
                    <a:p>
                      <a:pPr indent="228600">
                        <a:defRPr>
                          <a:solidFill>
                            <a:srgbClr val="000000"/>
                          </a:solidFill>
                        </a:defRPr>
                      </a:pPr>
                      <a:r>
                        <a:rPr sz="2800" dirty="0">
                          <a:solidFill>
                            <a:srgbClr val="414141"/>
                          </a:solidFill>
                          <a:sym typeface="Georgia"/>
                        </a:rPr>
                        <a:t>«</a:t>
                      </a:r>
                      <a:r>
                        <a:rPr sz="2800" dirty="0" err="1">
                          <a:solidFill>
                            <a:srgbClr val="414141"/>
                          </a:solidFill>
                          <a:sym typeface="Georgia"/>
                        </a:rPr>
                        <a:t>Все</a:t>
                      </a:r>
                      <a:r>
                        <a:rPr sz="2800" dirty="0">
                          <a:solidFill>
                            <a:srgbClr val="414141"/>
                          </a:solidFill>
                          <a:sym typeface="Georgia"/>
                        </a:rPr>
                        <a:t> </a:t>
                      </a:r>
                      <a:r>
                        <a:rPr sz="2800" dirty="0" err="1">
                          <a:solidFill>
                            <a:srgbClr val="414141"/>
                          </a:solidFill>
                          <a:sym typeface="Georgia"/>
                        </a:rPr>
                        <a:t>не</a:t>
                      </a:r>
                      <a:r>
                        <a:rPr sz="2800" dirty="0">
                          <a:solidFill>
                            <a:srgbClr val="414141"/>
                          </a:solidFill>
                          <a:sym typeface="Georgia"/>
                        </a:rPr>
                        <a:t> </a:t>
                      </a:r>
                      <a:r>
                        <a:rPr sz="2800" dirty="0" err="1">
                          <a:solidFill>
                            <a:srgbClr val="414141"/>
                          </a:solidFill>
                          <a:sym typeface="Georgia"/>
                        </a:rPr>
                        <a:t>так</a:t>
                      </a:r>
                      <a:r>
                        <a:rPr sz="2800" dirty="0">
                          <a:solidFill>
                            <a:srgbClr val="414141"/>
                          </a:solidFill>
                          <a:sym typeface="Georgia"/>
                        </a:rPr>
                        <a:t> </a:t>
                      </a:r>
                      <a:r>
                        <a:rPr sz="2800" dirty="0" err="1">
                          <a:solidFill>
                            <a:srgbClr val="414141"/>
                          </a:solidFill>
                          <a:sym typeface="Georgia"/>
                        </a:rPr>
                        <a:t>плохо</a:t>
                      </a:r>
                      <a:r>
                        <a:rPr sz="2800" dirty="0">
                          <a:solidFill>
                            <a:srgbClr val="414141"/>
                          </a:solidFill>
                          <a:sym typeface="Georgia"/>
                        </a:rPr>
                        <a:t>…»</a:t>
                      </a:r>
                    </a:p>
                  </a:txBody>
                  <a:tcPr marL="0" marR="0" marT="0" marB="0" anchor="ctr" horzOverflow="overflow"/>
                </a:tc>
                <a:tc>
                  <a:txBody>
                    <a:bodyPr/>
                    <a:lstStyle/>
                    <a:p>
                      <a:pPr indent="228600">
                        <a:defRPr>
                          <a:solidFill>
                            <a:srgbClr val="000000"/>
                          </a:solidFill>
                        </a:defRPr>
                      </a:pPr>
                      <a:r>
                        <a:rPr sz="2800">
                          <a:solidFill>
                            <a:srgbClr val="414141"/>
                          </a:solidFill>
                          <a:sym typeface="Georgia"/>
                        </a:rPr>
                        <a:t>Чувствует себя стабильно, но становится постепенно все более травмированным </a:t>
                      </a:r>
                    </a:p>
                  </a:txBody>
                  <a:tcPr marL="0" marR="0" marT="0" marB="0" anchor="ctr" horzOverflow="overflow"/>
                </a:tc>
              </a:tr>
              <a:tr h="1020009">
                <a:tc>
                  <a:txBody>
                    <a:bodyPr/>
                    <a:lstStyle/>
                    <a:p>
                      <a:pPr indent="228600">
                        <a:defRPr b="0">
                          <a:solidFill>
                            <a:srgbClr val="000000"/>
                          </a:solidFill>
                        </a:defRPr>
                      </a:pPr>
                      <a:r>
                        <a:rPr sz="2800" b="1" dirty="0" err="1">
                          <a:solidFill>
                            <a:schemeClr val="bg1"/>
                          </a:solidFill>
                          <a:sym typeface="Georgia"/>
                        </a:rPr>
                        <a:t>Ухудшение</a:t>
                      </a:r>
                      <a:r>
                        <a:rPr sz="2800" b="1" dirty="0">
                          <a:solidFill>
                            <a:schemeClr val="bg1"/>
                          </a:solidFill>
                          <a:sym typeface="Georgia"/>
                        </a:rPr>
                        <a:t> </a:t>
                      </a:r>
                    </a:p>
                  </a:txBody>
                  <a:tcPr marL="0" marR="0" marT="0" marB="0" anchor="ctr" horzOverflow="overflow"/>
                </a:tc>
                <a:tc>
                  <a:txBody>
                    <a:bodyPr/>
                    <a:lstStyle/>
                    <a:p>
                      <a:pPr indent="228600">
                        <a:defRPr>
                          <a:solidFill>
                            <a:srgbClr val="000000"/>
                          </a:solidFill>
                        </a:defRPr>
                      </a:pPr>
                      <a:r>
                        <a:rPr sz="2800" dirty="0">
                          <a:solidFill>
                            <a:srgbClr val="414141"/>
                          </a:solidFill>
                          <a:sym typeface="Georgia"/>
                        </a:rPr>
                        <a:t>«</a:t>
                      </a:r>
                      <a:r>
                        <a:rPr sz="2800" dirty="0" err="1">
                          <a:solidFill>
                            <a:srgbClr val="414141"/>
                          </a:solidFill>
                          <a:sym typeface="Georgia"/>
                        </a:rPr>
                        <a:t>Это</a:t>
                      </a:r>
                      <a:r>
                        <a:rPr sz="2800" dirty="0">
                          <a:solidFill>
                            <a:srgbClr val="414141"/>
                          </a:solidFill>
                          <a:sym typeface="Georgia"/>
                        </a:rPr>
                        <a:t> </a:t>
                      </a:r>
                      <a:r>
                        <a:rPr sz="2800" dirty="0" err="1">
                          <a:solidFill>
                            <a:srgbClr val="414141"/>
                          </a:solidFill>
                          <a:sym typeface="Georgia"/>
                        </a:rPr>
                        <a:t>плохо</a:t>
                      </a:r>
                      <a:r>
                        <a:rPr sz="2800" dirty="0">
                          <a:solidFill>
                            <a:srgbClr val="414141"/>
                          </a:solidFill>
                          <a:sym typeface="Georgia"/>
                        </a:rPr>
                        <a:t>, и я </a:t>
                      </a:r>
                      <a:r>
                        <a:rPr sz="2800" dirty="0" err="1">
                          <a:solidFill>
                            <a:srgbClr val="414141"/>
                          </a:solidFill>
                          <a:sym typeface="Georgia"/>
                        </a:rPr>
                        <a:t>не</a:t>
                      </a:r>
                      <a:r>
                        <a:rPr sz="2800" dirty="0">
                          <a:solidFill>
                            <a:srgbClr val="414141"/>
                          </a:solidFill>
                          <a:sym typeface="Georgia"/>
                        </a:rPr>
                        <a:t> </a:t>
                      </a:r>
                      <a:r>
                        <a:rPr sz="2800" dirty="0" err="1">
                          <a:solidFill>
                            <a:srgbClr val="414141"/>
                          </a:solidFill>
                          <a:sym typeface="Georgia"/>
                        </a:rPr>
                        <a:t>могу</a:t>
                      </a:r>
                      <a:r>
                        <a:rPr sz="2800" dirty="0">
                          <a:solidFill>
                            <a:srgbClr val="414141"/>
                          </a:solidFill>
                          <a:sym typeface="Georgia"/>
                        </a:rPr>
                        <a:t> </a:t>
                      </a:r>
                      <a:r>
                        <a:rPr sz="2800" dirty="0" err="1">
                          <a:solidFill>
                            <a:srgbClr val="414141"/>
                          </a:solidFill>
                          <a:sym typeface="Georgia"/>
                        </a:rPr>
                        <a:t>ничего</a:t>
                      </a:r>
                      <a:r>
                        <a:rPr sz="2800" dirty="0">
                          <a:solidFill>
                            <a:srgbClr val="414141"/>
                          </a:solidFill>
                          <a:sym typeface="Georgia"/>
                        </a:rPr>
                        <a:t> с </a:t>
                      </a:r>
                      <a:r>
                        <a:rPr sz="2800" dirty="0" err="1">
                          <a:solidFill>
                            <a:srgbClr val="414141"/>
                          </a:solidFill>
                          <a:sym typeface="Georgia"/>
                        </a:rPr>
                        <a:t>этим</a:t>
                      </a:r>
                      <a:r>
                        <a:rPr sz="2800" dirty="0">
                          <a:solidFill>
                            <a:srgbClr val="414141"/>
                          </a:solidFill>
                          <a:sym typeface="Georgia"/>
                        </a:rPr>
                        <a:t> </a:t>
                      </a:r>
                      <a:r>
                        <a:rPr sz="2800" dirty="0" err="1">
                          <a:solidFill>
                            <a:srgbClr val="414141"/>
                          </a:solidFill>
                          <a:sym typeface="Georgia"/>
                        </a:rPr>
                        <a:t>поделать</a:t>
                      </a:r>
                      <a:r>
                        <a:rPr sz="2800" dirty="0">
                          <a:solidFill>
                            <a:srgbClr val="414141"/>
                          </a:solidFill>
                          <a:sym typeface="Georgia"/>
                        </a:rPr>
                        <a:t>»</a:t>
                      </a:r>
                    </a:p>
                  </a:txBody>
                  <a:tcPr marL="0" marR="0" marT="0" marB="0" anchor="ctr" horzOverflow="overflow"/>
                </a:tc>
                <a:tc>
                  <a:txBody>
                    <a:bodyPr/>
                    <a:lstStyle/>
                    <a:p>
                      <a:pPr indent="228600">
                        <a:defRPr>
                          <a:solidFill>
                            <a:srgbClr val="000000"/>
                          </a:solidFill>
                        </a:defRPr>
                      </a:pPr>
                      <a:r>
                        <a:rPr sz="2800" dirty="0" err="1">
                          <a:solidFill>
                            <a:srgbClr val="414141"/>
                          </a:solidFill>
                          <a:sym typeface="Georgia"/>
                        </a:rPr>
                        <a:t>Крайняя</a:t>
                      </a:r>
                      <a:r>
                        <a:rPr sz="2800" dirty="0">
                          <a:solidFill>
                            <a:srgbClr val="414141"/>
                          </a:solidFill>
                          <a:sym typeface="Georgia"/>
                        </a:rPr>
                        <a:t> </a:t>
                      </a:r>
                      <a:r>
                        <a:rPr sz="2800" dirty="0" err="1">
                          <a:solidFill>
                            <a:srgbClr val="414141"/>
                          </a:solidFill>
                          <a:sym typeface="Georgia"/>
                        </a:rPr>
                        <a:t>беспомощность</a:t>
                      </a:r>
                      <a:r>
                        <a:rPr sz="2800" dirty="0">
                          <a:solidFill>
                            <a:srgbClr val="414141"/>
                          </a:solidFill>
                          <a:sym typeface="Georgia"/>
                        </a:rPr>
                        <a:t> </a:t>
                      </a:r>
                    </a:p>
                  </a:txBody>
                  <a:tcPr marL="0" marR="0" marT="0" marB="0" anchor="ctr" horzOverflow="overflow"/>
                </a:tc>
              </a:tr>
              <a:tr h="1020009">
                <a:tc>
                  <a:txBody>
                    <a:bodyPr/>
                    <a:lstStyle/>
                    <a:p>
                      <a:pPr indent="228600">
                        <a:defRPr b="0">
                          <a:solidFill>
                            <a:srgbClr val="000000"/>
                          </a:solidFill>
                        </a:defRPr>
                      </a:pPr>
                      <a:r>
                        <a:rPr sz="2800" b="1" dirty="0" err="1">
                          <a:solidFill>
                            <a:schemeClr val="bg1"/>
                          </a:solidFill>
                          <a:sym typeface="Georgia"/>
                        </a:rPr>
                        <a:t>Отказ</a:t>
                      </a:r>
                      <a:r>
                        <a:rPr sz="2800" b="1" dirty="0">
                          <a:solidFill>
                            <a:schemeClr val="bg1"/>
                          </a:solidFill>
                          <a:sym typeface="Georgia"/>
                        </a:rPr>
                        <a:t> </a:t>
                      </a:r>
                      <a:r>
                        <a:rPr sz="2800" b="1" dirty="0" err="1">
                          <a:solidFill>
                            <a:schemeClr val="bg1"/>
                          </a:solidFill>
                          <a:sym typeface="Georgia"/>
                        </a:rPr>
                        <a:t>от</a:t>
                      </a:r>
                      <a:r>
                        <a:rPr sz="2800" b="1" dirty="0">
                          <a:solidFill>
                            <a:schemeClr val="bg1"/>
                          </a:solidFill>
                          <a:sym typeface="Georgia"/>
                        </a:rPr>
                        <a:t> </a:t>
                      </a:r>
                      <a:r>
                        <a:rPr sz="2800" b="1" dirty="0" err="1">
                          <a:solidFill>
                            <a:schemeClr val="bg1"/>
                          </a:solidFill>
                          <a:sym typeface="Georgia"/>
                        </a:rPr>
                        <a:t>борьбы</a:t>
                      </a:r>
                      <a:endParaRPr sz="2800" b="1" dirty="0">
                        <a:solidFill>
                          <a:schemeClr val="bg1"/>
                        </a:solidFill>
                        <a:sym typeface="Georgia"/>
                      </a:endParaRPr>
                    </a:p>
                  </a:txBody>
                  <a:tcPr marL="0" marR="0" marT="0" marB="0" anchor="ctr" horzOverflow="overflow"/>
                </a:tc>
                <a:tc>
                  <a:txBody>
                    <a:bodyPr/>
                    <a:lstStyle/>
                    <a:p>
                      <a:pPr indent="228600">
                        <a:defRPr>
                          <a:solidFill>
                            <a:srgbClr val="000000"/>
                          </a:solidFill>
                        </a:defRPr>
                      </a:pPr>
                      <a:r>
                        <a:rPr sz="2800">
                          <a:solidFill>
                            <a:srgbClr val="414141"/>
                          </a:solidFill>
                          <a:sym typeface="Georgia"/>
                        </a:rPr>
                        <a:t>«Я так одинок. У меня нет будущего. Все против меня».</a:t>
                      </a:r>
                    </a:p>
                  </a:txBody>
                  <a:tcPr marL="0" marR="0" marT="0" marB="0" anchor="ctr" horzOverflow="overflow"/>
                </a:tc>
                <a:tc>
                  <a:txBody>
                    <a:bodyPr/>
                    <a:lstStyle/>
                    <a:p>
                      <a:pPr indent="228600">
                        <a:defRPr>
                          <a:solidFill>
                            <a:srgbClr val="000000"/>
                          </a:solidFill>
                        </a:defRPr>
                      </a:pPr>
                      <a:r>
                        <a:rPr sz="2800" dirty="0" err="1">
                          <a:solidFill>
                            <a:srgbClr val="414141"/>
                          </a:solidFill>
                          <a:sym typeface="Georgia"/>
                        </a:rPr>
                        <a:t>Безнадежность</a:t>
                      </a:r>
                      <a:r>
                        <a:rPr sz="2800" dirty="0">
                          <a:solidFill>
                            <a:srgbClr val="414141"/>
                          </a:solidFill>
                          <a:sym typeface="Georgia"/>
                        </a:rPr>
                        <a:t>, </a:t>
                      </a:r>
                      <a:r>
                        <a:rPr sz="2800" dirty="0" err="1">
                          <a:solidFill>
                            <a:srgbClr val="414141"/>
                          </a:solidFill>
                          <a:sym typeface="Georgia"/>
                        </a:rPr>
                        <a:t>отчаяние</a:t>
                      </a:r>
                      <a:r>
                        <a:rPr sz="2800" dirty="0">
                          <a:solidFill>
                            <a:srgbClr val="414141"/>
                          </a:solidFill>
                          <a:sym typeface="Georgia"/>
                        </a:rPr>
                        <a:t> </a:t>
                      </a:r>
                    </a:p>
                  </a:txBody>
                  <a:tcPr marL="0" marR="0" marT="0" marB="0" anchor="ctr" horzOverflow="overflow"/>
                </a:tc>
              </a:tr>
              <a:tr h="2991161">
                <a:tc>
                  <a:txBody>
                    <a:bodyPr/>
                    <a:lstStyle/>
                    <a:p>
                      <a:pPr indent="228600">
                        <a:defRPr b="0">
                          <a:solidFill>
                            <a:srgbClr val="000000"/>
                          </a:solidFill>
                        </a:defRPr>
                      </a:pPr>
                      <a:r>
                        <a:rPr sz="2800" b="1" dirty="0" err="1">
                          <a:solidFill>
                            <a:schemeClr val="bg1"/>
                          </a:solidFill>
                          <a:sym typeface="Georgia"/>
                        </a:rPr>
                        <a:t>Признание</a:t>
                      </a:r>
                      <a:r>
                        <a:rPr sz="2800" b="1" dirty="0">
                          <a:solidFill>
                            <a:schemeClr val="bg1"/>
                          </a:solidFill>
                          <a:sym typeface="Georgia"/>
                        </a:rPr>
                        <a:t> </a:t>
                      </a:r>
                      <a:r>
                        <a:rPr sz="2800" b="1" dirty="0" err="1">
                          <a:solidFill>
                            <a:schemeClr val="bg1"/>
                          </a:solidFill>
                          <a:sym typeface="Georgia"/>
                        </a:rPr>
                        <a:t>поражения</a:t>
                      </a:r>
                      <a:endParaRPr sz="2800" b="1" dirty="0">
                        <a:solidFill>
                          <a:schemeClr val="bg1"/>
                        </a:solidFill>
                        <a:sym typeface="Georgia"/>
                      </a:endParaRPr>
                    </a:p>
                  </a:txBody>
                  <a:tcPr marL="0" marR="0" marT="0" marB="0" anchor="ctr" horzOverflow="overflow"/>
                </a:tc>
                <a:tc>
                  <a:txBody>
                    <a:bodyPr/>
                    <a:lstStyle/>
                    <a:p>
                      <a:pPr indent="228600">
                        <a:defRPr>
                          <a:solidFill>
                            <a:srgbClr val="000000"/>
                          </a:solidFill>
                        </a:defRPr>
                      </a:pPr>
                      <a:r>
                        <a:rPr sz="2800">
                          <a:solidFill>
                            <a:srgbClr val="414141"/>
                          </a:solidFill>
                          <a:sym typeface="Georgia"/>
                        </a:rPr>
                        <a:t>«Я не могу больше этого выносить. Эту боль нужно прекратить» </a:t>
                      </a:r>
                    </a:p>
                  </a:txBody>
                  <a:tcPr marL="0" marR="0" marT="0" marB="0" anchor="ctr" horzOverflow="overflow"/>
                </a:tc>
                <a:tc>
                  <a:txBody>
                    <a:bodyPr/>
                    <a:lstStyle/>
                    <a:p>
                      <a:pPr indent="228600">
                        <a:defRPr>
                          <a:solidFill>
                            <a:srgbClr val="000000"/>
                          </a:solidFill>
                        </a:defRPr>
                      </a:pPr>
                      <a:r>
                        <a:rPr sz="2800" dirty="0" err="1">
                          <a:solidFill>
                            <a:srgbClr val="414141"/>
                          </a:solidFill>
                          <a:sym typeface="Georgia"/>
                        </a:rPr>
                        <a:t>Исчезновение</a:t>
                      </a:r>
                      <a:r>
                        <a:rPr sz="2800" dirty="0">
                          <a:solidFill>
                            <a:srgbClr val="414141"/>
                          </a:solidFill>
                          <a:sym typeface="Georgia"/>
                        </a:rPr>
                        <a:t> </a:t>
                      </a:r>
                      <a:r>
                        <a:rPr sz="2800" dirty="0" err="1">
                          <a:solidFill>
                            <a:srgbClr val="414141"/>
                          </a:solidFill>
                          <a:sym typeface="Georgia"/>
                        </a:rPr>
                        <a:t>способности</a:t>
                      </a:r>
                      <a:r>
                        <a:rPr sz="2800" dirty="0">
                          <a:solidFill>
                            <a:srgbClr val="414141"/>
                          </a:solidFill>
                          <a:sym typeface="Georgia"/>
                        </a:rPr>
                        <a:t> </a:t>
                      </a:r>
                      <a:r>
                        <a:rPr sz="2800" dirty="0" err="1">
                          <a:solidFill>
                            <a:srgbClr val="414141"/>
                          </a:solidFill>
                          <a:sym typeface="Georgia"/>
                        </a:rPr>
                        <a:t>рационально</a:t>
                      </a:r>
                      <a:r>
                        <a:rPr sz="2800" dirty="0">
                          <a:solidFill>
                            <a:srgbClr val="414141"/>
                          </a:solidFill>
                          <a:sym typeface="Georgia"/>
                        </a:rPr>
                        <a:t> </a:t>
                      </a:r>
                      <a:r>
                        <a:rPr sz="2800" dirty="0" err="1">
                          <a:solidFill>
                            <a:srgbClr val="414141"/>
                          </a:solidFill>
                          <a:sym typeface="Georgia"/>
                        </a:rPr>
                        <a:t>мыслить</a:t>
                      </a:r>
                      <a:r>
                        <a:rPr sz="2800" dirty="0">
                          <a:solidFill>
                            <a:srgbClr val="414141"/>
                          </a:solidFill>
                          <a:sym typeface="Georgia"/>
                        </a:rPr>
                        <a:t> и </a:t>
                      </a:r>
                      <a:r>
                        <a:rPr sz="2800" dirty="0" err="1">
                          <a:solidFill>
                            <a:srgbClr val="414141"/>
                          </a:solidFill>
                          <a:sym typeface="Georgia"/>
                        </a:rPr>
                        <a:t>принимать</a:t>
                      </a:r>
                      <a:r>
                        <a:rPr sz="2800" dirty="0">
                          <a:solidFill>
                            <a:srgbClr val="414141"/>
                          </a:solidFill>
                          <a:sym typeface="Georgia"/>
                        </a:rPr>
                        <a:t> </a:t>
                      </a:r>
                      <a:r>
                        <a:rPr sz="2800" dirty="0" err="1">
                          <a:solidFill>
                            <a:srgbClr val="414141"/>
                          </a:solidFill>
                          <a:sym typeface="Georgia"/>
                        </a:rPr>
                        <a:t>решения</a:t>
                      </a:r>
                      <a:r>
                        <a:rPr sz="2800" dirty="0">
                          <a:solidFill>
                            <a:srgbClr val="414141"/>
                          </a:solidFill>
                          <a:sym typeface="Georgia"/>
                        </a:rPr>
                        <a:t>. </a:t>
                      </a:r>
                      <a:r>
                        <a:rPr sz="2800" dirty="0" err="1">
                          <a:solidFill>
                            <a:srgbClr val="414141"/>
                          </a:solidFill>
                          <a:sym typeface="Georgia"/>
                        </a:rPr>
                        <a:t>Ощущение</a:t>
                      </a:r>
                      <a:r>
                        <a:rPr sz="2800" dirty="0">
                          <a:solidFill>
                            <a:srgbClr val="414141"/>
                          </a:solidFill>
                          <a:sym typeface="Georgia"/>
                        </a:rPr>
                        <a:t> </a:t>
                      </a:r>
                      <a:r>
                        <a:rPr sz="2800" dirty="0" err="1">
                          <a:solidFill>
                            <a:srgbClr val="414141"/>
                          </a:solidFill>
                          <a:sym typeface="Georgia"/>
                        </a:rPr>
                        <a:t>бесполезности</a:t>
                      </a:r>
                      <a:r>
                        <a:rPr sz="2800" dirty="0">
                          <a:solidFill>
                            <a:srgbClr val="414141"/>
                          </a:solidFill>
                          <a:sym typeface="Georgia"/>
                        </a:rPr>
                        <a:t>, </a:t>
                      </a:r>
                      <a:r>
                        <a:rPr sz="2800" dirty="0" err="1">
                          <a:solidFill>
                            <a:srgbClr val="414141"/>
                          </a:solidFill>
                          <a:sym typeface="Georgia"/>
                        </a:rPr>
                        <a:t>отоставленности</a:t>
                      </a:r>
                      <a:r>
                        <a:rPr sz="2800" dirty="0">
                          <a:solidFill>
                            <a:srgbClr val="414141"/>
                          </a:solidFill>
                          <a:sym typeface="Georgia"/>
                        </a:rPr>
                        <a:t>, </a:t>
                      </a:r>
                      <a:r>
                        <a:rPr sz="2800" dirty="0" err="1">
                          <a:solidFill>
                            <a:srgbClr val="414141"/>
                          </a:solidFill>
                          <a:sym typeface="Georgia"/>
                        </a:rPr>
                        <a:t>побежденности</a:t>
                      </a:r>
                      <a:r>
                        <a:rPr sz="2800" dirty="0">
                          <a:solidFill>
                            <a:srgbClr val="414141"/>
                          </a:solidFill>
                          <a:sym typeface="Georgia"/>
                        </a:rPr>
                        <a:t> </a:t>
                      </a:r>
                    </a:p>
                  </a:txBody>
                  <a:tcPr marL="0" marR="0" marT="0" marB="0" anchor="ctr" horzOverflow="overflow"/>
                </a:tc>
              </a:tr>
            </a:tbl>
          </a:graphicData>
        </a:graphic>
      </p:graphicFrame>
    </p:spTree>
    <p:extLst>
      <p:ext uri="{BB962C8B-B14F-4D97-AF65-F5344CB8AC3E}">
        <p14:creationId xmlns:p14="http://schemas.microsoft.com/office/powerpoint/2010/main" xmlns="" val="15252422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4697760"/>
            <a:ext cx="21531916" cy="7290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l" defTabSz="578358">
              <a:spcBef>
                <a:spcPts val="2300"/>
              </a:spcBef>
              <a:buFont typeface="Arial" pitchFamily="34" charset="0"/>
              <a:buChar char="•"/>
              <a:defRPr sz="3564"/>
            </a:pPr>
            <a:r>
              <a:rPr lang="ru-RU" sz="4800" dirty="0"/>
              <a:t>Снижение успеваемости</a:t>
            </a:r>
          </a:p>
          <a:p>
            <a:pPr marL="685800" indent="-685800" algn="l" defTabSz="578358">
              <a:spcBef>
                <a:spcPts val="2300"/>
              </a:spcBef>
              <a:buFont typeface="Arial" pitchFamily="34" charset="0"/>
              <a:buChar char="•"/>
              <a:defRPr sz="3564"/>
            </a:pPr>
            <a:r>
              <a:rPr lang="ru-RU" sz="4800" dirty="0"/>
              <a:t>Прогулы, отказ ходить в школу</a:t>
            </a:r>
          </a:p>
          <a:p>
            <a:pPr marL="685800" indent="-685800" algn="l" defTabSz="578358">
              <a:spcBef>
                <a:spcPts val="2300"/>
              </a:spcBef>
              <a:buFont typeface="Arial" pitchFamily="34" charset="0"/>
              <a:buChar char="•"/>
              <a:defRPr sz="3564"/>
            </a:pPr>
            <a:r>
              <a:rPr lang="ru-RU" sz="4800" dirty="0" err="1"/>
              <a:t>Аутоагрессивное</a:t>
            </a:r>
            <a:r>
              <a:rPr lang="ru-RU" sz="4800" dirty="0"/>
              <a:t> /агрессивное поведение</a:t>
            </a:r>
          </a:p>
          <a:p>
            <a:pPr marL="685800" indent="-685800" algn="l" defTabSz="578358">
              <a:spcBef>
                <a:spcPts val="2300"/>
              </a:spcBef>
              <a:buFont typeface="Arial" pitchFamily="34" charset="0"/>
              <a:buChar char="•"/>
              <a:defRPr sz="3564"/>
            </a:pPr>
            <a:r>
              <a:rPr lang="ru-RU" sz="4800" dirty="0"/>
              <a:t>Психосоматические проявления</a:t>
            </a:r>
          </a:p>
          <a:p>
            <a:pPr marL="685800" indent="-685800" algn="l" defTabSz="578358">
              <a:spcBef>
                <a:spcPts val="2300"/>
              </a:spcBef>
              <a:buFont typeface="Arial" pitchFamily="34" charset="0"/>
              <a:buChar char="•"/>
              <a:defRPr sz="3564"/>
            </a:pPr>
            <a:r>
              <a:rPr lang="ru-RU" sz="4800" dirty="0"/>
              <a:t>Депрессивные / тревожные расстройства</a:t>
            </a:r>
          </a:p>
          <a:p>
            <a:pPr marL="685800" indent="-685800" algn="l" defTabSz="578358">
              <a:spcBef>
                <a:spcPts val="2300"/>
              </a:spcBef>
              <a:buFont typeface="Arial" pitchFamily="34" charset="0"/>
              <a:buChar char="•"/>
              <a:defRPr sz="3564"/>
            </a:pPr>
            <a:r>
              <a:rPr lang="ru-RU" sz="4800" dirty="0"/>
              <a:t>Суицидальные мысли /намерения/действия</a:t>
            </a:r>
          </a:p>
          <a:p>
            <a:pPr marL="685800" indent="-685800" algn="l" defTabSz="578358">
              <a:spcBef>
                <a:spcPts val="2300"/>
              </a:spcBef>
              <a:buFont typeface="Arial" pitchFamily="34" charset="0"/>
              <a:buChar char="•"/>
              <a:defRPr sz="3564"/>
            </a:pPr>
            <a:r>
              <a:rPr lang="ru-RU" sz="4800" dirty="0"/>
              <a:t>Криминальные действия </a:t>
            </a:r>
          </a:p>
          <a:p>
            <a:pPr marL="304800" indent="-304800" algn="l">
              <a:spcBef>
                <a:spcPts val="2800"/>
              </a:spcBef>
              <a:buSzPct val="100000"/>
              <a:buChar char="•"/>
              <a:defRPr sz="2800">
                <a:solidFill>
                  <a:srgbClr val="253957"/>
                </a:solidFill>
                <a:latin typeface="+mn-lt"/>
                <a:ea typeface="+mn-ea"/>
                <a:cs typeface="+mn-cs"/>
                <a:sym typeface="Arial Narrow"/>
              </a:defRPr>
            </a:pPr>
            <a:endParaRPr sz="32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Последствия травли</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16018260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4697760"/>
            <a:ext cx="21531916" cy="7290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220578" indent="-220578" algn="l" defTabSz="457200">
              <a:lnSpc>
                <a:spcPct val="117999"/>
              </a:lnSpc>
              <a:buSzPct val="100000"/>
              <a:buFontTx/>
              <a:buChar char="•"/>
              <a:defRPr sz="2200">
                <a:solidFill>
                  <a:srgbClr val="000000"/>
                </a:solidFill>
              </a:defRPr>
            </a:pPr>
            <a:r>
              <a:rPr lang="ru-RU" sz="3200" dirty="0"/>
              <a:t>Согласно данным PISA (2015), 27% школьников в России хотя бы раз за год подвергались физическому или вербальному </a:t>
            </a:r>
            <a:r>
              <a:rPr lang="ru-RU" sz="3200" dirty="0" err="1"/>
              <a:t>буллингу</a:t>
            </a:r>
            <a:r>
              <a:rPr lang="ru-RU" sz="3200" dirty="0"/>
              <a:t>, а также социальной агрессии; </a:t>
            </a:r>
            <a:endParaRPr lang="ru-RU" sz="3200" b="1" dirty="0">
              <a:solidFill>
                <a:srgbClr val="253957"/>
              </a:solidFill>
            </a:endParaRPr>
          </a:p>
          <a:p>
            <a:pPr marL="220578" indent="-220578" algn="l" defTabSz="457200">
              <a:lnSpc>
                <a:spcPct val="117999"/>
              </a:lnSpc>
              <a:buSzPct val="100000"/>
              <a:buFontTx/>
              <a:buChar char="•"/>
              <a:defRPr sz="2200">
                <a:solidFill>
                  <a:srgbClr val="000000"/>
                </a:solidFill>
              </a:defRPr>
            </a:pPr>
            <a:r>
              <a:rPr lang="ru-RU" sz="3200" dirty="0"/>
              <a:t>9,5% школьников в России оказывались жертвами травли часто (как минимум, несколько раз за месяц);</a:t>
            </a:r>
            <a:endParaRPr lang="ru-RU" sz="3200" dirty="0">
              <a:solidFill>
                <a:srgbClr val="253957"/>
              </a:solidFill>
            </a:endParaRPr>
          </a:p>
          <a:p>
            <a:pPr marL="220578" indent="-220578" algn="l" defTabSz="457200">
              <a:lnSpc>
                <a:spcPct val="117999"/>
              </a:lnSpc>
              <a:buSzPct val="100000"/>
              <a:buFontTx/>
              <a:buChar char="•"/>
              <a:defRPr sz="2200">
                <a:solidFill>
                  <a:srgbClr val="000000"/>
                </a:solidFill>
              </a:defRPr>
            </a:pPr>
            <a:endParaRPr lang="ru-RU" sz="3200" dirty="0">
              <a:solidFill>
                <a:srgbClr val="253957"/>
              </a:solidFill>
            </a:endParaRPr>
          </a:p>
          <a:p>
            <a:pPr marL="220578" indent="-220578" algn="l" defTabSz="457200">
              <a:lnSpc>
                <a:spcPct val="117999"/>
              </a:lnSpc>
              <a:buSzPct val="100000"/>
              <a:buFontTx/>
              <a:buChar char="•"/>
              <a:defRPr sz="2200">
                <a:solidFill>
                  <a:srgbClr val="000000"/>
                </a:solidFill>
              </a:defRPr>
            </a:pPr>
            <a:r>
              <a:rPr lang="ru-RU" sz="3200" dirty="0"/>
              <a:t>Социологические исследования: </a:t>
            </a:r>
            <a:endParaRPr lang="ru-RU" sz="3200" b="1" dirty="0">
              <a:solidFill>
                <a:srgbClr val="253957"/>
              </a:solidFill>
            </a:endParaRPr>
          </a:p>
          <a:p>
            <a:pPr algn="l" defTabSz="457200">
              <a:lnSpc>
                <a:spcPct val="117999"/>
              </a:lnSpc>
              <a:buSzPct val="100000"/>
              <a:defRPr sz="2200">
                <a:solidFill>
                  <a:srgbClr val="000000"/>
                </a:solidFill>
              </a:defRPr>
            </a:pPr>
            <a:r>
              <a:rPr lang="ru-RU" sz="3200" dirty="0"/>
              <a:t>Согласно оценке распространенности насилия над детьми, проведенной в Нижегородской области, более половины опрошенных сталкивались с насилием в стенах образовательных учреждений (Волкова, 2016);</a:t>
            </a:r>
            <a:endParaRPr lang="ru-RU" sz="3200" dirty="0">
              <a:solidFill>
                <a:srgbClr val="253957"/>
              </a:solidFill>
            </a:endParaRPr>
          </a:p>
          <a:p>
            <a:pPr marL="220578" indent="-220578" algn="l" defTabSz="457200">
              <a:lnSpc>
                <a:spcPct val="117999"/>
              </a:lnSpc>
              <a:buSzPct val="100000"/>
              <a:buFontTx/>
              <a:buChar char="•"/>
              <a:defRPr sz="2200">
                <a:solidFill>
                  <a:srgbClr val="000000"/>
                </a:solidFill>
              </a:defRPr>
            </a:pPr>
            <a:endParaRPr lang="ru-RU" sz="3200" dirty="0">
              <a:solidFill>
                <a:srgbClr val="253957"/>
              </a:solidFill>
            </a:endParaRPr>
          </a:p>
          <a:p>
            <a:pPr marL="220578" indent="-220578" algn="l" defTabSz="457200">
              <a:lnSpc>
                <a:spcPct val="117999"/>
              </a:lnSpc>
              <a:buSzPct val="100000"/>
              <a:buFontTx/>
              <a:buChar char="•"/>
              <a:defRPr sz="2200">
                <a:solidFill>
                  <a:srgbClr val="000000"/>
                </a:solidFill>
              </a:defRPr>
            </a:pPr>
            <a:r>
              <a:rPr lang="ru-RU" sz="3200" dirty="0"/>
              <a:t>Согласно результатам опроса, проведенного Центром социального прогнозирования и маркетинга, 19,8% детей и подростков в РФ в возрасте от 5 до 14 лет сталкиваются с насилием в школе. В 25% случаев речь идет о насилии со стороны учителя по отношению к ученикам</a:t>
            </a:r>
            <a:r>
              <a:rPr lang="ru-RU" sz="3200" dirty="0" smtClean="0"/>
              <a:t>;</a:t>
            </a:r>
            <a:endParaRPr lang="ru-RU" sz="32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smtClean="0">
                <a:solidFill>
                  <a:srgbClr val="253957"/>
                </a:solidFill>
                <a:sym typeface="Arial Narrow"/>
              </a:rPr>
              <a:t>Распространенность </a:t>
            </a:r>
            <a:r>
              <a:rPr lang="ru-RU" sz="7000" b="1" cap="all" dirty="0">
                <a:solidFill>
                  <a:srgbClr val="253957"/>
                </a:solidFill>
                <a:sym typeface="Arial Narrow"/>
              </a:rPr>
              <a:t>в Российской Федерации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77799428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4697760"/>
            <a:ext cx="21531916" cy="7290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220578" indent="-220578" algn="l" defTabSz="457200">
              <a:lnSpc>
                <a:spcPct val="117999"/>
              </a:lnSpc>
              <a:buSzPct val="100000"/>
              <a:buFontTx/>
              <a:buChar char="•"/>
              <a:defRPr sz="2200">
                <a:solidFill>
                  <a:srgbClr val="000000"/>
                </a:solidFill>
              </a:defRPr>
            </a:pPr>
            <a:r>
              <a:rPr lang="ru-RU" sz="3600" dirty="0"/>
              <a:t>33% подростков ни разу не чувствовали себя в роли жертвы за прошедший месяц в школе;</a:t>
            </a:r>
          </a:p>
          <a:p>
            <a:pPr marL="220578" indent="-220578" algn="l" defTabSz="457200">
              <a:lnSpc>
                <a:spcPct val="117999"/>
              </a:lnSpc>
              <a:buSzPct val="100000"/>
              <a:buFontTx/>
              <a:buChar char="•"/>
              <a:defRPr sz="2200">
                <a:solidFill>
                  <a:srgbClr val="000000"/>
                </a:solidFill>
              </a:defRPr>
            </a:pPr>
            <a:r>
              <a:rPr lang="ru-RU" sz="3600" dirty="0"/>
              <a:t>41% подростков ни разу не принимал участия хотя бы в одном виде травли в роли агрессора; </a:t>
            </a:r>
          </a:p>
          <a:p>
            <a:pPr marL="220578" indent="-220578" algn="l" defTabSz="457200">
              <a:lnSpc>
                <a:spcPct val="117999"/>
              </a:lnSpc>
              <a:buSzPct val="100000"/>
              <a:buFontTx/>
              <a:buChar char="•"/>
              <a:defRPr sz="2200">
                <a:solidFill>
                  <a:srgbClr val="000000"/>
                </a:solidFill>
              </a:defRPr>
            </a:pPr>
            <a:r>
              <a:rPr lang="ru-RU" sz="3600" dirty="0"/>
              <a:t>35% подростков ни разу не были свидетелями (не видели, не слышали) того, как кто-то из учеников подвергается разным видам травли; </a:t>
            </a:r>
          </a:p>
          <a:p>
            <a:pPr marL="220578" indent="-220578" algn="l" defTabSz="457200">
              <a:lnSpc>
                <a:spcPct val="117999"/>
              </a:lnSpc>
              <a:buSzPct val="100000"/>
              <a:buFontTx/>
              <a:buChar char="•"/>
              <a:defRPr sz="2200">
                <a:solidFill>
                  <a:srgbClr val="000000"/>
                </a:solidFill>
              </a:defRPr>
            </a:pPr>
            <a:r>
              <a:rPr lang="ru-RU" sz="3600" dirty="0"/>
              <a:t>Наиболее распространенная частотность вовлеченности в школьную травлю – 1-2 раза в месяц;</a:t>
            </a:r>
          </a:p>
          <a:p>
            <a:pPr marL="220578" indent="-220578" algn="l" defTabSz="457200">
              <a:lnSpc>
                <a:spcPct val="117999"/>
              </a:lnSpc>
              <a:buSzPct val="100000"/>
              <a:buFontTx/>
              <a:buChar char="•"/>
              <a:defRPr sz="2200">
                <a:solidFill>
                  <a:srgbClr val="000000"/>
                </a:solidFill>
              </a:defRPr>
            </a:pPr>
            <a:r>
              <a:rPr lang="ru-RU" sz="3600" dirty="0"/>
              <a:t>Наиболее распространенный тип травли – вербальный </a:t>
            </a:r>
            <a:r>
              <a:rPr lang="ru-RU" sz="3600" dirty="0" err="1"/>
              <a:t>буллинг</a:t>
            </a:r>
            <a:r>
              <a:rPr lang="ru-RU" sz="3600" dirty="0"/>
              <a:t>  (63% учеников вовлекались в него хотя бы 1 раз);</a:t>
            </a:r>
          </a:p>
          <a:p>
            <a:pPr marL="220578" indent="-220578" algn="l" defTabSz="457200">
              <a:lnSpc>
                <a:spcPct val="117999"/>
              </a:lnSpc>
              <a:buSzPct val="100000"/>
              <a:buFontTx/>
              <a:buChar char="•"/>
              <a:defRPr sz="2200">
                <a:solidFill>
                  <a:srgbClr val="000000"/>
                </a:solidFill>
              </a:defRPr>
            </a:pPr>
            <a:r>
              <a:rPr lang="ru-RU" sz="3600" dirty="0"/>
              <a:t>Наименее распространенный тип травли – </a:t>
            </a:r>
            <a:r>
              <a:rPr lang="ru-RU" sz="3600" dirty="0" err="1"/>
              <a:t>кибербуллинг</a:t>
            </a:r>
            <a:r>
              <a:rPr lang="ru-RU" sz="3600" dirty="0"/>
              <a:t> (только половина учеников вовлекалась в него хотя бы 1 раз). </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Исследование Института образования НИУ ВШЭ</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114977796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561856"/>
            <a:ext cx="21531916" cy="72908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220578" indent="-220578" algn="l" defTabSz="457200">
              <a:lnSpc>
                <a:spcPct val="117999"/>
              </a:lnSpc>
              <a:buSzPct val="100000"/>
              <a:buFontTx/>
              <a:buChar char="•"/>
              <a:defRPr sz="2200">
                <a:solidFill>
                  <a:srgbClr val="000000"/>
                </a:solidFill>
              </a:defRPr>
            </a:pPr>
            <a:r>
              <a:rPr lang="ru-RU" sz="3600" dirty="0"/>
              <a:t>33% подростков ни разу не чувствовали себя в роли жертвы за прошедший месяц в школе;</a:t>
            </a:r>
          </a:p>
          <a:p>
            <a:pPr marL="220578" indent="-220578" algn="l" defTabSz="457200">
              <a:lnSpc>
                <a:spcPct val="117999"/>
              </a:lnSpc>
              <a:buSzPct val="100000"/>
              <a:buFontTx/>
              <a:buChar char="•"/>
              <a:defRPr sz="2200">
                <a:solidFill>
                  <a:srgbClr val="000000"/>
                </a:solidFill>
              </a:defRPr>
            </a:pPr>
            <a:r>
              <a:rPr lang="ru-RU" sz="3600" dirty="0"/>
              <a:t>41% подростков ни разу не принимал участия хотя бы в одном виде травли в роли агрессора; </a:t>
            </a:r>
          </a:p>
          <a:p>
            <a:pPr marL="220578" indent="-220578" algn="l" defTabSz="457200">
              <a:lnSpc>
                <a:spcPct val="117999"/>
              </a:lnSpc>
              <a:buSzPct val="100000"/>
              <a:buFontTx/>
              <a:buChar char="•"/>
              <a:defRPr sz="2200">
                <a:solidFill>
                  <a:srgbClr val="000000"/>
                </a:solidFill>
              </a:defRPr>
            </a:pPr>
            <a:r>
              <a:rPr lang="ru-RU" sz="3600" dirty="0"/>
              <a:t>35% подростков ни разу не были свидетелями (не видели, не слышали) того, как кто-то из учеников подвергается разным видам травли; </a:t>
            </a:r>
          </a:p>
          <a:p>
            <a:pPr marL="220578" indent="-220578" algn="l" defTabSz="457200">
              <a:lnSpc>
                <a:spcPct val="117999"/>
              </a:lnSpc>
              <a:buSzPct val="100000"/>
              <a:buFontTx/>
              <a:buChar char="•"/>
              <a:defRPr sz="2200">
                <a:solidFill>
                  <a:srgbClr val="000000"/>
                </a:solidFill>
              </a:defRPr>
            </a:pPr>
            <a:r>
              <a:rPr lang="ru-RU" sz="3600" dirty="0"/>
              <a:t>Наиболее распространенная частотность вовлеченности в школьную травлю – 1-2 раза в месяц;</a:t>
            </a:r>
          </a:p>
          <a:p>
            <a:pPr marL="220578" indent="-220578" algn="l" defTabSz="457200">
              <a:lnSpc>
                <a:spcPct val="117999"/>
              </a:lnSpc>
              <a:buSzPct val="100000"/>
              <a:buFontTx/>
              <a:buChar char="•"/>
              <a:defRPr sz="2200">
                <a:solidFill>
                  <a:srgbClr val="000000"/>
                </a:solidFill>
              </a:defRPr>
            </a:pPr>
            <a:r>
              <a:rPr lang="ru-RU" sz="3600" dirty="0"/>
              <a:t>Наиболее распространенный тип травли – вербальный </a:t>
            </a:r>
            <a:r>
              <a:rPr lang="ru-RU" sz="3600" dirty="0" err="1"/>
              <a:t>буллинг</a:t>
            </a:r>
            <a:r>
              <a:rPr lang="ru-RU" sz="3600" dirty="0"/>
              <a:t>  (63% учеников вовлекались в него хотя бы 1 раз);</a:t>
            </a:r>
          </a:p>
          <a:p>
            <a:pPr marL="220578" indent="-220578" algn="l" defTabSz="457200">
              <a:lnSpc>
                <a:spcPct val="117999"/>
              </a:lnSpc>
              <a:buSzPct val="100000"/>
              <a:buFontTx/>
              <a:buChar char="•"/>
              <a:defRPr sz="2200">
                <a:solidFill>
                  <a:srgbClr val="000000"/>
                </a:solidFill>
              </a:defRPr>
            </a:pPr>
            <a:r>
              <a:rPr lang="ru-RU" sz="3600" dirty="0"/>
              <a:t>Наименее распространенный тип травли – </a:t>
            </a:r>
            <a:r>
              <a:rPr lang="ru-RU" sz="3600" dirty="0" err="1"/>
              <a:t>кибербуллинг</a:t>
            </a:r>
            <a:r>
              <a:rPr lang="ru-RU" sz="3600" dirty="0"/>
              <a:t> (только половина учеников вовлекалась в него хотя бы 1 раз). </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Как часто дети оказываются вовлеченными в травлю (за 1 месяц учебы)</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369422576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Как часто дети оказываются вовлеченными в травлю (за 1 месяц учебы)</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graphicFrame>
        <p:nvGraphicFramePr>
          <p:cNvPr id="8" name="Диаграмма 6"/>
          <p:cNvGraphicFramePr/>
          <p:nvPr>
            <p:extLst>
              <p:ext uri="{D42A27DB-BD31-4B8C-83A1-F6EECF244321}">
                <p14:modId xmlns:p14="http://schemas.microsoft.com/office/powerpoint/2010/main" xmlns="" val="3669558593"/>
              </p:ext>
            </p:extLst>
          </p:nvPr>
        </p:nvGraphicFramePr>
        <p:xfrm>
          <a:off x="4207637" y="5224412"/>
          <a:ext cx="14262213" cy="78488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729992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Гендерные различия</a:t>
            </a:r>
          </a:p>
          <a:p>
            <a:pPr indent="180339" algn="just" defTabSz="457200">
              <a:defRPr sz="2100">
                <a:solidFill>
                  <a:srgbClr val="002452"/>
                </a:solidFill>
                <a:uFill>
                  <a:solidFill>
                    <a:srgbClr val="000000"/>
                  </a:solidFill>
                </a:uFill>
                <a:latin typeface="Arial Narrow"/>
                <a:ea typeface="Arial Narrow"/>
                <a:cs typeface="Arial Narrow"/>
                <a:sym typeface="Arial Narrow"/>
              </a:defRPr>
            </a:pPr>
            <a:r>
              <a:rPr lang="ru-RU" sz="3600" dirty="0"/>
              <a:t>Мальчики чаще выступают как жертвами физического </a:t>
            </a:r>
            <a:r>
              <a:rPr lang="ru-RU" sz="3600" dirty="0" err="1"/>
              <a:t>буллинга</a:t>
            </a:r>
            <a:r>
              <a:rPr lang="ru-RU" sz="3600" dirty="0"/>
              <a:t>, так и агрессорами в ситуации физической травли. Девочки при этом значимо чаще выступают свидетелями социальной агрессии.</a:t>
            </a:r>
          </a:p>
          <a:p>
            <a:pPr indent="180339" algn="just" defTabSz="457200">
              <a:defRPr sz="2100" b="1">
                <a:solidFill>
                  <a:srgbClr val="002452"/>
                </a:solidFill>
                <a:uFill>
                  <a:solidFill>
                    <a:srgbClr val="000000"/>
                  </a:solidFill>
                </a:uFill>
                <a:latin typeface="Arial Narrow"/>
                <a:ea typeface="Arial Narrow"/>
                <a:cs typeface="Arial Narrow"/>
                <a:sym typeface="Arial Narrow"/>
              </a:defRPr>
            </a:pPr>
            <a:r>
              <a:rPr lang="ru-RU" sz="3600" dirty="0"/>
              <a:t>2. Различия по характеристикам семьи</a:t>
            </a:r>
          </a:p>
          <a:p>
            <a:pPr indent="180339" algn="just" defTabSz="457200">
              <a:defRPr sz="2100">
                <a:solidFill>
                  <a:srgbClr val="002452"/>
                </a:solidFill>
                <a:uFill>
                  <a:solidFill>
                    <a:srgbClr val="000000"/>
                  </a:solidFill>
                </a:uFill>
                <a:latin typeface="Arial Narrow"/>
                <a:ea typeface="Arial Narrow"/>
                <a:cs typeface="Arial Narrow"/>
                <a:sym typeface="Arial Narrow"/>
              </a:defRPr>
            </a:pPr>
            <a:r>
              <a:rPr lang="ru-RU" sz="3600" dirty="0"/>
              <a:t>А. Дети из семей, в которых работает только мать, чаще становятся жертвами в целом, в частности – по жертвами социальной и вербальной агрессии;</a:t>
            </a:r>
          </a:p>
          <a:p>
            <a:pPr indent="180339" algn="just" defTabSz="457200">
              <a:defRPr sz="2100">
                <a:solidFill>
                  <a:srgbClr val="002452"/>
                </a:solidFill>
                <a:uFill>
                  <a:solidFill>
                    <a:srgbClr val="000000"/>
                  </a:solidFill>
                </a:uFill>
                <a:latin typeface="Arial Narrow"/>
                <a:ea typeface="Arial Narrow"/>
                <a:cs typeface="Arial Narrow"/>
                <a:sym typeface="Arial Narrow"/>
              </a:defRPr>
            </a:pPr>
            <a:r>
              <a:rPr lang="ru-RU" sz="3600" dirty="0"/>
              <a:t>Б. Дети из семей, в которых высшего образования нет у обоих родителей, чаще становятся жертвами социальной агрессии со стороны сверстников , и при этом чаще становятся инициаторами травли, в первую очередь, вербальной. </a:t>
            </a:r>
          </a:p>
          <a:p>
            <a:pPr indent="180339" algn="just" defTabSz="457200">
              <a:defRPr sz="2100">
                <a:solidFill>
                  <a:srgbClr val="002452"/>
                </a:solidFill>
                <a:uFill>
                  <a:solidFill>
                    <a:srgbClr val="000000"/>
                  </a:solidFill>
                </a:uFill>
                <a:latin typeface="Arial Narrow"/>
                <a:ea typeface="Arial Narrow"/>
                <a:cs typeface="Arial Narrow"/>
                <a:sym typeface="Arial Narrow"/>
              </a:defRPr>
            </a:pPr>
            <a:r>
              <a:rPr lang="ru-RU" sz="3600" dirty="0"/>
              <a:t>В. Дети из семей с более низким уровнем дохода чаще становятся жертвами травли, в первую очередь, социальной и вербальной агрессии. </a:t>
            </a:r>
          </a:p>
          <a:p>
            <a:pPr indent="180339" algn="just" defTabSz="457200">
              <a:defRPr sz="2100" b="1">
                <a:solidFill>
                  <a:srgbClr val="002452"/>
                </a:solidFill>
                <a:uFill>
                  <a:solidFill>
                    <a:srgbClr val="000000"/>
                  </a:solidFill>
                </a:uFill>
                <a:latin typeface="Arial Narrow"/>
                <a:ea typeface="Arial Narrow"/>
                <a:cs typeface="Arial Narrow"/>
                <a:sym typeface="Arial Narrow"/>
              </a:defRPr>
            </a:pPr>
            <a:r>
              <a:rPr lang="ru-RU" sz="3600" dirty="0"/>
              <a:t>3. Связь вовлеченности в </a:t>
            </a:r>
            <a:r>
              <a:rPr lang="ru-RU" sz="3600" dirty="0" err="1"/>
              <a:t>буллинг</a:t>
            </a:r>
            <a:r>
              <a:rPr lang="ru-RU" sz="3600" dirty="0"/>
              <a:t> и успеваемости </a:t>
            </a:r>
          </a:p>
          <a:p>
            <a:pPr indent="180339" algn="just" defTabSz="457200">
              <a:defRPr sz="2100">
                <a:solidFill>
                  <a:srgbClr val="002452"/>
                </a:solidFill>
                <a:uFill>
                  <a:solidFill>
                    <a:srgbClr val="000000"/>
                  </a:solidFill>
                </a:uFill>
                <a:latin typeface="Arial Narrow"/>
                <a:ea typeface="Arial Narrow"/>
                <a:cs typeface="Arial Narrow"/>
                <a:sym typeface="Arial Narrow"/>
              </a:defRPr>
            </a:pPr>
            <a:r>
              <a:rPr lang="ru-RU" sz="3600" dirty="0"/>
              <a:t>Вовлеченность в травлю в качестве жертвы отрицательно связана со средним баллом по математике и русскому языку. </a:t>
            </a:r>
          </a:p>
          <a:p>
            <a:pPr indent="180339" algn="just" defTabSz="457200">
              <a:defRPr sz="2100" b="1">
                <a:solidFill>
                  <a:srgbClr val="002452"/>
                </a:solidFill>
                <a:uFill>
                  <a:solidFill>
                    <a:srgbClr val="000000"/>
                  </a:solidFill>
                </a:uFill>
                <a:latin typeface="Arial Narrow"/>
                <a:ea typeface="Arial Narrow"/>
                <a:cs typeface="Arial Narrow"/>
                <a:sym typeface="Arial Narrow"/>
              </a:defRPr>
            </a:pPr>
            <a:r>
              <a:rPr lang="ru-RU" sz="3600" dirty="0"/>
              <a:t>4. Связь характеристик школьного климата между собой. </a:t>
            </a:r>
          </a:p>
          <a:p>
            <a:pPr indent="180339" algn="just" defTabSz="457200">
              <a:defRPr sz="2100">
                <a:solidFill>
                  <a:srgbClr val="002452"/>
                </a:solidFill>
                <a:uFill>
                  <a:solidFill>
                    <a:srgbClr val="000000"/>
                  </a:solidFill>
                </a:uFill>
                <a:latin typeface="Arial Narrow"/>
                <a:ea typeface="Arial Narrow"/>
                <a:cs typeface="Arial Narrow"/>
                <a:sym typeface="Arial Narrow"/>
              </a:defRPr>
            </a:pPr>
            <a:r>
              <a:rPr lang="ru-RU" sz="3600" dirty="0"/>
              <a:t>Присутствуют высокие значимые положительные корреляции между показателями школьного климата - безопасности школы, отношения учителей  и общего школьного климата. </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Выявленные связи и различия (выборка школьников)</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12144291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Уверенность учеников в том, что взрослые в школе (в первую очередь, учителя) не оставят без внимания ситуации травли, и смогут вмешаться в них достаточно быстро и эффективно;</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Понимание учениками того, что в школе есть определенная система правил, одинаковая для каждого из учеников, за соблюдением которой следят старшие, и в случае нарушения последствие неминуемо наступает;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Вовлеченность детей в процесс создания системы школьных правил и принятия </a:t>
            </a:r>
            <a:r>
              <a:rPr lang="ru-RU" sz="3600" dirty="0" err="1"/>
              <a:t>внутришкольных</a:t>
            </a:r>
            <a:r>
              <a:rPr lang="ru-RU" sz="3600" dirty="0"/>
              <a:t> решений;</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Направленность школьной администрации и педагогов на плотное взаимодействие с родителями детей в случае возникновения ситуации травли;</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Высокая приоритетность ситуаций </a:t>
            </a:r>
            <a:r>
              <a:rPr lang="ru-RU" sz="3600" dirty="0" err="1"/>
              <a:t>буллинга</a:t>
            </a:r>
            <a:r>
              <a:rPr lang="ru-RU" sz="3600" dirty="0"/>
              <a:t> для школьной администрации с точки зрения немедленно вмешательства.</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smtClean="0">
                <a:solidFill>
                  <a:srgbClr val="253957"/>
                </a:solidFill>
                <a:sym typeface="Arial Narrow"/>
              </a:rPr>
              <a:t>Какая школа менее подвержена распространению </a:t>
            </a:r>
            <a:r>
              <a:rPr lang="ru-RU" sz="7000" b="1" cap="all" dirty="0" err="1" smtClean="0">
                <a:solidFill>
                  <a:srgbClr val="253957"/>
                </a:solidFill>
                <a:sym typeface="Arial Narrow"/>
              </a:rPr>
              <a:t>буллинга</a:t>
            </a:r>
            <a:r>
              <a:rPr lang="ru-RU" sz="7000" b="1" cap="all" dirty="0" smtClean="0">
                <a:solidFill>
                  <a:srgbClr val="253957"/>
                </a:solidFill>
                <a:sym typeface="Arial Narrow"/>
              </a:rPr>
              <a:t>?</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06413298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Линия"/>
          <p:cNvSpPr/>
          <p:nvPr/>
        </p:nvSpPr>
        <p:spPr>
          <a:xfrm>
            <a:off x="1201065" y="2214562"/>
            <a:ext cx="21506373" cy="1"/>
          </a:xfrm>
          <a:prstGeom prst="line">
            <a:avLst/>
          </a:prstGeom>
          <a:ln w="12700">
            <a:solidFill>
              <a:srgbClr val="253957"/>
            </a:solidFill>
            <a:miter lim="400000"/>
          </a:ln>
        </p:spPr>
        <p:txBody>
          <a:bodyPr lIns="71437" tIns="71437" rIns="71437" bIns="71437" anchor="ctr"/>
          <a:lstStyle/>
          <a:p>
            <a:pPr>
              <a:defRPr sz="3200"/>
            </a:pPr>
            <a:endParaRPr/>
          </a:p>
        </p:txBody>
      </p:sp>
      <p:sp>
        <p:nvSpPr>
          <p:cNvPr id="59" name="Очень крутой заголовок…"/>
          <p:cNvSpPr txBox="1"/>
          <p:nvPr/>
        </p:nvSpPr>
        <p:spPr>
          <a:xfrm>
            <a:off x="1209449" y="2972786"/>
            <a:ext cx="16073440"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Временные </a:t>
            </a:r>
            <a:r>
              <a:rPr lang="ru-RU" sz="9600" b="1" cap="all" dirty="0" smtClean="0">
                <a:solidFill>
                  <a:srgbClr val="253957"/>
                </a:solidFill>
                <a:sym typeface="Arial Narrow"/>
              </a:rPr>
              <a:t>границы</a:t>
            </a:r>
            <a:endParaRPr dirty="0"/>
          </a:p>
        </p:txBody>
      </p:sp>
      <p:sp>
        <p:nvSpPr>
          <p:cNvPr id="6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5" y="4769768"/>
            <a:ext cx="21480833" cy="7753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r>
              <a:rPr lang="ru-RU" dirty="0" smtClean="0"/>
              <a:t>Начало в 11-12 лет</a:t>
            </a:r>
          </a:p>
          <a:p>
            <a:pPr algn="l"/>
            <a:r>
              <a:rPr lang="ru-RU" dirty="0" smtClean="0"/>
              <a:t>Негативная фаза 11-13 у девочек и 14-16 у мальчиков</a:t>
            </a:r>
            <a:endParaRPr lang="en-US" dirty="0" smtClean="0"/>
          </a:p>
          <a:p>
            <a:pPr algn="l"/>
            <a:endParaRPr lang="en-US" dirty="0"/>
          </a:p>
          <a:p>
            <a:pPr algn="l"/>
            <a:r>
              <a:rPr lang="ru-RU" b="1" dirty="0"/>
              <a:t>Самый противоречивый </a:t>
            </a:r>
            <a:r>
              <a:rPr lang="ru-RU" b="1" dirty="0" smtClean="0"/>
              <a:t>возраст</a:t>
            </a:r>
            <a:r>
              <a:rPr lang="ru-RU" b="1" dirty="0"/>
              <a:t>:</a:t>
            </a:r>
            <a:r>
              <a:rPr lang="ru-RU" b="1" dirty="0" smtClean="0"/>
              <a:t> </a:t>
            </a:r>
          </a:p>
          <a:p>
            <a:pPr marL="685800" indent="-685800" algn="l">
              <a:buFont typeface="Arial" pitchFamily="34" charset="0"/>
              <a:buChar char="•"/>
            </a:pPr>
            <a:r>
              <a:rPr lang="ru-RU" dirty="0"/>
              <a:t>Детство </a:t>
            </a:r>
            <a:r>
              <a:rPr lang="en-US" dirty="0"/>
              <a:t>VS </a:t>
            </a:r>
            <a:r>
              <a:rPr lang="ru-RU" dirty="0"/>
              <a:t>взрослость (</a:t>
            </a:r>
            <a:r>
              <a:rPr lang="ru-RU" dirty="0" err="1"/>
              <a:t>маргинальность</a:t>
            </a:r>
            <a:r>
              <a:rPr lang="ru-RU" dirty="0"/>
              <a:t>)</a:t>
            </a:r>
          </a:p>
          <a:p>
            <a:pPr marL="685800" indent="-685800" algn="l">
              <a:buFont typeface="Arial" pitchFamily="34" charset="0"/>
              <a:buChar char="•"/>
            </a:pPr>
            <a:r>
              <a:rPr lang="ru-RU" dirty="0" smtClean="0"/>
              <a:t>Физический рост </a:t>
            </a:r>
            <a:r>
              <a:rPr lang="en-US" dirty="0"/>
              <a:t>VS</a:t>
            </a:r>
            <a:r>
              <a:rPr lang="ru-RU" dirty="0"/>
              <a:t> </a:t>
            </a:r>
            <a:r>
              <a:rPr lang="ru-RU" dirty="0" smtClean="0"/>
              <a:t>Интеллект</a:t>
            </a:r>
            <a:r>
              <a:rPr lang="en-US" dirty="0" smtClean="0"/>
              <a:t> </a:t>
            </a:r>
            <a:r>
              <a:rPr lang="en-US" dirty="0"/>
              <a:t>VS</a:t>
            </a:r>
            <a:r>
              <a:rPr lang="ru-RU" dirty="0"/>
              <a:t> Социальная зрелость </a:t>
            </a:r>
            <a:r>
              <a:rPr lang="en-US" dirty="0"/>
              <a:t>VS</a:t>
            </a:r>
            <a:r>
              <a:rPr lang="ru-RU" dirty="0"/>
              <a:t> Половая зрелость </a:t>
            </a:r>
          </a:p>
          <a:p>
            <a:pPr marL="685800" indent="-685800" algn="l">
              <a:buFont typeface="Arial" pitchFamily="34" charset="0"/>
              <a:buChar char="•"/>
            </a:pPr>
            <a:r>
              <a:rPr lang="ru-RU" dirty="0"/>
              <a:t>Вхождение в общество </a:t>
            </a:r>
            <a:r>
              <a:rPr lang="en-US" dirty="0"/>
              <a:t>VS </a:t>
            </a:r>
            <a:r>
              <a:rPr lang="ru-RU" dirty="0"/>
              <a:t>Индивидуализация </a:t>
            </a:r>
          </a:p>
          <a:p>
            <a:pPr algn="l"/>
            <a:endParaRPr lang="ru-RU" b="1" dirty="0"/>
          </a:p>
        </p:txBody>
      </p:sp>
      <p:sp>
        <p:nvSpPr>
          <p:cNvPr id="61"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62"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63"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err="1"/>
              <a:t>Гиперопека</a:t>
            </a:r>
            <a:r>
              <a:rPr lang="ru-RU" sz="3600" dirty="0"/>
              <a:t> со стороны матери (для мальчиков);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Враждебность, холодность со стороны матери (для девочек);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err="1"/>
              <a:t>Дистантный</a:t>
            </a:r>
            <a:r>
              <a:rPr lang="ru-RU" sz="3600" dirty="0"/>
              <a:t> отец;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Отсутствие возможности получить эмоциональную поддержку от родителей;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Недавний переезд семьи из другой страны;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Низкий уровень доходов семьи и/или низкий уровень образования родителей;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Пониженная школьная успеваемость;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Меньшая удовлетворенность школьной жизнью и пониженное переживание принадлежности к школе;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Склонность чаще прогуливать занятия; </a:t>
            </a:r>
          </a:p>
          <a:p>
            <a:pPr marL="550756" indent="-370416" algn="just" defTabSz="457200">
              <a:buSzPct val="100000"/>
              <a:buFontTx/>
              <a:buAutoNum type="arabicPeriod"/>
              <a:defRPr sz="2100" b="1">
                <a:solidFill>
                  <a:srgbClr val="002452"/>
                </a:solidFill>
                <a:uFill>
                  <a:solidFill>
                    <a:srgbClr val="000000"/>
                  </a:solidFill>
                </a:uFill>
                <a:latin typeface="Arial Narrow"/>
                <a:ea typeface="Arial Narrow"/>
                <a:cs typeface="Arial Narrow"/>
                <a:sym typeface="Arial Narrow"/>
              </a:defRPr>
            </a:pPr>
            <a:r>
              <a:rPr lang="ru-RU" sz="3600" dirty="0"/>
              <a:t>Учеба в школе с низким уровнем дисциплины, где высокий процент второгодников. </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smtClean="0">
                <a:solidFill>
                  <a:srgbClr val="253957"/>
                </a:solidFill>
                <a:sym typeface="Arial Narrow"/>
              </a:rPr>
              <a:t>Кто чаще становится жертвой?</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40975447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742950" indent="-742950" algn="l">
              <a:buFont typeface="+mj-lt"/>
              <a:buAutoNum type="arabicPeriod"/>
            </a:pPr>
            <a:r>
              <a:rPr lang="ru-RU" sz="4000" b="1" dirty="0">
                <a:latin typeface="+mn-lt"/>
              </a:rPr>
              <a:t>Регулярное проявление агрессии в отношениях членов семьи друг к другу; </a:t>
            </a:r>
          </a:p>
          <a:p>
            <a:pPr marL="742950" indent="-742950" algn="l">
              <a:buFont typeface="+mj-lt"/>
              <a:buAutoNum type="arabicPeriod"/>
            </a:pPr>
            <a:r>
              <a:rPr lang="ru-RU" sz="4000" b="1" dirty="0">
                <a:latin typeface="+mn-lt"/>
              </a:rPr>
              <a:t>Нормативность насильственных мер «старших по иерархии» по отношению к «младшим» в семье;</a:t>
            </a:r>
          </a:p>
          <a:p>
            <a:pPr marL="742950" indent="-742950" algn="l">
              <a:buFont typeface="+mj-lt"/>
              <a:buAutoNum type="arabicPeriod"/>
            </a:pPr>
            <a:r>
              <a:rPr lang="ru-RU" sz="4000" b="1" dirty="0">
                <a:latin typeface="+mn-lt"/>
              </a:rPr>
              <a:t>Отец в школе также травил других (для мальчиков);</a:t>
            </a:r>
          </a:p>
          <a:p>
            <a:pPr marL="742950" indent="-742950" algn="l">
              <a:buFont typeface="+mj-lt"/>
              <a:buAutoNum type="arabicPeriod"/>
            </a:pPr>
            <a:r>
              <a:rPr lang="ru-RU" sz="4000" b="1" dirty="0">
                <a:latin typeface="+mn-lt"/>
              </a:rPr>
              <a:t>Агрессор часто одновременно является и жертвой. </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smtClean="0">
                <a:solidFill>
                  <a:srgbClr val="253957"/>
                </a:solidFill>
                <a:sym typeface="Arial Narrow"/>
              </a:rPr>
              <a:t>Кто чаще становится агрессором?</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92619293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742950" indent="-742950" algn="l">
              <a:buFont typeface="+mj-lt"/>
              <a:buAutoNum type="arabicPeriod"/>
            </a:pPr>
            <a:r>
              <a:rPr lang="ru-RU" sz="4000" b="1" dirty="0">
                <a:latin typeface="+mn-lt"/>
              </a:rPr>
              <a:t>Это обидные/ оскорбительные действия? </a:t>
            </a:r>
          </a:p>
          <a:p>
            <a:pPr marL="742950" indent="-742950" algn="l">
              <a:buFont typeface="+mj-lt"/>
              <a:buAutoNum type="arabicPeriod"/>
            </a:pPr>
            <a:r>
              <a:rPr lang="ru-RU" sz="4000" b="1" dirty="0">
                <a:latin typeface="+mn-lt"/>
              </a:rPr>
              <a:t>Это делается специально? </a:t>
            </a:r>
          </a:p>
          <a:p>
            <a:pPr marL="742950" indent="-742950" algn="l">
              <a:buFont typeface="+mj-lt"/>
              <a:buAutoNum type="arabicPeriod"/>
            </a:pPr>
            <a:r>
              <a:rPr lang="ru-RU" sz="4000" b="1" dirty="0">
                <a:latin typeface="+mn-lt"/>
              </a:rPr>
              <a:t>Это повторяется, или есть высокий риск повтора? </a:t>
            </a:r>
          </a:p>
          <a:p>
            <a:pPr marL="742950" indent="-742950" algn="l">
              <a:buFont typeface="+mj-lt"/>
              <a:buAutoNum type="arabicPeriod"/>
            </a:pPr>
            <a:r>
              <a:rPr lang="ru-RU" sz="4000" b="1" dirty="0">
                <a:latin typeface="+mn-lt"/>
              </a:rPr>
              <a:t>Форма </a:t>
            </a:r>
            <a:r>
              <a:rPr lang="ru-RU" sz="4000" b="1" dirty="0" err="1">
                <a:latin typeface="+mn-lt"/>
              </a:rPr>
              <a:t>буллинга</a:t>
            </a:r>
            <a:r>
              <a:rPr lang="ru-RU" sz="4000" b="1" dirty="0">
                <a:latin typeface="+mn-lt"/>
              </a:rPr>
              <a:t> (физический, вербальный, косвенный, </a:t>
            </a:r>
            <a:r>
              <a:rPr lang="ru-RU" sz="4000" b="1" dirty="0" err="1">
                <a:latin typeface="+mn-lt"/>
              </a:rPr>
              <a:t>кибер</a:t>
            </a:r>
            <a:r>
              <a:rPr lang="ru-RU" sz="4000" b="1" dirty="0">
                <a:latin typeface="+mn-lt"/>
              </a:rPr>
              <a:t>) - НЕ является релевантным критерием для принятия решения</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Как отличить травлю</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514800181"/>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r>
              <a:rPr lang="ru-RU" sz="4000" dirty="0" err="1">
                <a:latin typeface="+mn-lt"/>
              </a:rPr>
              <a:t>Конфронтирующий</a:t>
            </a:r>
            <a:r>
              <a:rPr lang="ru-RU" sz="4000" dirty="0">
                <a:latin typeface="+mn-lt"/>
              </a:rPr>
              <a:t> и </a:t>
            </a:r>
            <a:r>
              <a:rPr lang="ru-RU" sz="4000" dirty="0" err="1">
                <a:latin typeface="+mn-lt"/>
              </a:rPr>
              <a:t>неконфронитрующий</a:t>
            </a:r>
            <a:r>
              <a:rPr lang="ru-RU" sz="4000" dirty="0">
                <a:latin typeface="+mn-lt"/>
              </a:rPr>
              <a:t> </a:t>
            </a:r>
            <a:r>
              <a:rPr lang="ru-RU" sz="4000" dirty="0" smtClean="0">
                <a:latin typeface="+mn-lt"/>
              </a:rPr>
              <a:t>подходы:</a:t>
            </a:r>
            <a:endParaRPr lang="ru-RU" sz="4000" dirty="0">
              <a:latin typeface="+mn-lt"/>
            </a:endParaRPr>
          </a:p>
          <a:p>
            <a:pPr algn="l"/>
            <a:endParaRPr lang="ru-RU" sz="4000" b="1" dirty="0" smtClean="0">
              <a:latin typeface="+mn-lt"/>
            </a:endParaRPr>
          </a:p>
          <a:p>
            <a:pPr algn="l"/>
            <a:r>
              <a:rPr lang="ru-RU" sz="4000" b="1" dirty="0" err="1" smtClean="0">
                <a:latin typeface="+mn-lt"/>
              </a:rPr>
              <a:t>Конфронтирующий</a:t>
            </a:r>
            <a:r>
              <a:rPr lang="ru-RU" sz="4000" b="1" dirty="0" smtClean="0">
                <a:latin typeface="+mn-lt"/>
              </a:rPr>
              <a:t> </a:t>
            </a:r>
            <a:r>
              <a:rPr lang="ru-RU" sz="4000" b="1" dirty="0">
                <a:latin typeface="+mn-lt"/>
              </a:rPr>
              <a:t>подход</a:t>
            </a:r>
            <a:r>
              <a:rPr lang="ru-RU" sz="4000" dirty="0">
                <a:latin typeface="+mn-lt"/>
              </a:rPr>
              <a:t>: до ребенка ясно доносится, что его поведение недопустимо</a:t>
            </a:r>
          </a:p>
          <a:p>
            <a:pPr algn="l"/>
            <a:endParaRPr lang="ru-RU" sz="4000" dirty="0" smtClean="0">
              <a:latin typeface="+mn-lt"/>
            </a:endParaRPr>
          </a:p>
          <a:p>
            <a:pPr algn="l"/>
            <a:r>
              <a:rPr lang="ru-RU" sz="4000" b="1" dirty="0" err="1" smtClean="0">
                <a:latin typeface="+mn-lt"/>
              </a:rPr>
              <a:t>Неконфронтирующий</a:t>
            </a:r>
            <a:r>
              <a:rPr lang="ru-RU" sz="4000" b="1" dirty="0" smtClean="0">
                <a:latin typeface="+mn-lt"/>
              </a:rPr>
              <a:t> </a:t>
            </a:r>
            <a:r>
              <a:rPr lang="ru-RU" sz="4000" b="1" dirty="0">
                <a:latin typeface="+mn-lt"/>
              </a:rPr>
              <a:t>подход: </a:t>
            </a:r>
            <a:r>
              <a:rPr lang="ru-RU" sz="4000" dirty="0">
                <a:latin typeface="+mn-lt"/>
              </a:rPr>
              <a:t>главное - разделить со всеми озабоченность по поводу происходящего, нет необходимости непосредственно обвинять агрессора</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Реакция на </a:t>
            </a:r>
            <a:r>
              <a:rPr lang="ru-RU" sz="7000" b="1" cap="all" dirty="0" smtClean="0">
                <a:solidFill>
                  <a:srgbClr val="253957"/>
                </a:solidFill>
                <a:sym typeface="Arial Narrow"/>
              </a:rPr>
              <a:t>травлю. Две стратегии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314292365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r>
              <a:rPr lang="ru-RU" sz="4000" b="1" dirty="0" smtClean="0">
                <a:latin typeface="+mn-lt"/>
              </a:rPr>
              <a:t>Педагог агрессору: </a:t>
            </a:r>
            <a:r>
              <a:rPr lang="ru-RU" sz="4000" dirty="0" smtClean="0">
                <a:latin typeface="+mn-lt"/>
              </a:rPr>
              <a:t>«Я </a:t>
            </a:r>
            <a:r>
              <a:rPr lang="ru-RU" sz="4000" dirty="0">
                <a:latin typeface="+mn-lt"/>
              </a:rPr>
              <a:t>знаю, что ты участвовала в травле Оли. О ней распространили слухи, на ее странице в ВК появились оскорбительные записи; Это должно немедленно </a:t>
            </a:r>
            <a:r>
              <a:rPr lang="ru-RU" sz="4000" dirty="0" smtClean="0">
                <a:latin typeface="+mn-lt"/>
              </a:rPr>
              <a:t>прекратиться» </a:t>
            </a:r>
            <a:endParaRPr lang="ru-RU" sz="4000" dirty="0">
              <a:latin typeface="+mn-lt"/>
            </a:endParaRPr>
          </a:p>
          <a:p>
            <a:pPr algn="l"/>
            <a:r>
              <a:rPr lang="ru-RU" sz="4000" dirty="0">
                <a:latin typeface="+mn-lt"/>
              </a:rPr>
              <a:t>Цель 1: Донести до ребенка, что взрослые в курсе происходящего, и не собираются оставлять это без внимания; </a:t>
            </a:r>
            <a:endParaRPr lang="ru-RU" sz="4000" dirty="0" smtClean="0">
              <a:latin typeface="+mn-lt"/>
            </a:endParaRPr>
          </a:p>
          <a:p>
            <a:pPr algn="l"/>
            <a:endParaRPr lang="ru-RU" sz="4000" dirty="0">
              <a:latin typeface="+mn-lt"/>
            </a:endParaRPr>
          </a:p>
          <a:p>
            <a:pPr algn="l"/>
            <a:r>
              <a:rPr lang="ru-RU" sz="4000" b="1" dirty="0">
                <a:latin typeface="+mn-lt"/>
              </a:rPr>
              <a:t>Педагог агрессору: </a:t>
            </a:r>
            <a:r>
              <a:rPr lang="ru-RU" sz="4000" dirty="0" smtClean="0">
                <a:latin typeface="+mn-lt"/>
              </a:rPr>
              <a:t>«Что </a:t>
            </a:r>
            <a:r>
              <a:rPr lang="ru-RU" sz="4000" dirty="0">
                <a:latin typeface="+mn-lt"/>
              </a:rPr>
              <a:t>ты собираешься с этим делать</a:t>
            </a:r>
            <a:r>
              <a:rPr lang="ru-RU" sz="4000" dirty="0" smtClean="0">
                <a:latin typeface="+mn-lt"/>
              </a:rPr>
              <a:t>?»</a:t>
            </a:r>
            <a:endParaRPr lang="ru-RU" sz="4000" dirty="0">
              <a:latin typeface="+mn-lt"/>
            </a:endParaRPr>
          </a:p>
          <a:p>
            <a:pPr algn="l"/>
            <a:r>
              <a:rPr lang="ru-RU" sz="4000" dirty="0">
                <a:latin typeface="+mn-lt"/>
              </a:rPr>
              <a:t>Цель 2: Донести до ребенка, что он ответственен за изменения своего </a:t>
            </a:r>
            <a:r>
              <a:rPr lang="ru-RU" sz="4000" dirty="0" smtClean="0">
                <a:latin typeface="+mn-lt"/>
              </a:rPr>
              <a:t>поведения</a:t>
            </a:r>
          </a:p>
          <a:p>
            <a:pPr algn="l"/>
            <a:endParaRPr lang="ru-RU" sz="4000" b="1" dirty="0">
              <a:latin typeface="+mn-lt"/>
            </a:endParaRPr>
          </a:p>
          <a:p>
            <a:pPr algn="l"/>
            <a:r>
              <a:rPr lang="ru-RU" sz="4000" b="1" dirty="0">
                <a:latin typeface="+mn-lt"/>
              </a:rPr>
              <a:t>Педагог агрессору</a:t>
            </a:r>
            <a:r>
              <a:rPr lang="ru-RU" sz="4000" b="1" dirty="0" smtClean="0">
                <a:latin typeface="+mn-lt"/>
              </a:rPr>
              <a:t>: </a:t>
            </a:r>
            <a:r>
              <a:rPr lang="ru-RU" sz="4000" dirty="0" smtClean="0">
                <a:latin typeface="+mn-lt"/>
              </a:rPr>
              <a:t>«Хорошо</a:t>
            </a:r>
            <a:r>
              <a:rPr lang="ru-RU" sz="4000" dirty="0">
                <a:latin typeface="+mn-lt"/>
              </a:rPr>
              <a:t>, то, что ты предложила, мне нравится. Мы встретимся на следующей неделе и посмотрим, как идут </a:t>
            </a:r>
            <a:r>
              <a:rPr lang="ru-RU" sz="4000" dirty="0" smtClean="0">
                <a:latin typeface="+mn-lt"/>
              </a:rPr>
              <a:t>дела»</a:t>
            </a:r>
            <a:endParaRPr lang="ru-RU" sz="4000" dirty="0">
              <a:latin typeface="+mn-lt"/>
            </a:endParaRPr>
          </a:p>
          <a:p>
            <a:pPr algn="l"/>
            <a:r>
              <a:rPr lang="ru-RU" sz="4000" dirty="0">
                <a:latin typeface="+mn-lt"/>
              </a:rPr>
              <a:t>Цель 3: Дать понять, что ситуация под контролем</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Пример </a:t>
            </a:r>
            <a:r>
              <a:rPr lang="ru-RU" sz="7000" b="1" cap="all" dirty="0" err="1">
                <a:solidFill>
                  <a:srgbClr val="253957"/>
                </a:solidFill>
                <a:sym typeface="Arial Narrow"/>
              </a:rPr>
              <a:t>конфронтирующего</a:t>
            </a:r>
            <a:r>
              <a:rPr lang="ru-RU" sz="7000" b="1" cap="all" dirty="0">
                <a:solidFill>
                  <a:srgbClr val="253957"/>
                </a:solidFill>
                <a:sym typeface="Arial Narrow"/>
              </a:rPr>
              <a:t> подхода: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156055544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r>
              <a:rPr lang="ru-RU" sz="4000" b="1" dirty="0"/>
              <a:t>Педагог </a:t>
            </a:r>
            <a:r>
              <a:rPr lang="ru-RU" sz="4000" b="1" dirty="0" err="1"/>
              <a:t>агрессору:</a:t>
            </a:r>
            <a:r>
              <a:rPr lang="ru-RU" sz="4000" dirty="0" err="1" smtClean="0">
                <a:latin typeface="+mn-lt"/>
              </a:rPr>
              <a:t>«Я</a:t>
            </a:r>
            <a:r>
              <a:rPr lang="ru-RU" sz="4000" dirty="0" smtClean="0">
                <a:latin typeface="+mn-lt"/>
              </a:rPr>
              <a:t> </a:t>
            </a:r>
            <a:r>
              <a:rPr lang="ru-RU" sz="4000" dirty="0">
                <a:latin typeface="+mn-lt"/>
              </a:rPr>
              <a:t>очень обеспокоена тем, в какой ситуации оказалась ваша одноклассница Оля. О ней распространяют гадкие слухи, на ее странице в ВК появились оскорбительные записи. Это должно немедленно </a:t>
            </a:r>
            <a:r>
              <a:rPr lang="ru-RU" sz="4000" dirty="0" smtClean="0">
                <a:latin typeface="+mn-lt"/>
              </a:rPr>
              <a:t>прекратиться»</a:t>
            </a:r>
            <a:endParaRPr lang="ru-RU" sz="4000" dirty="0">
              <a:latin typeface="+mn-lt"/>
            </a:endParaRPr>
          </a:p>
          <a:p>
            <a:pPr algn="l"/>
            <a:r>
              <a:rPr lang="ru-RU" sz="4000" dirty="0">
                <a:latin typeface="+mn-lt"/>
              </a:rPr>
              <a:t>Цель 1: разделить с детьми переживание того, что Оле </a:t>
            </a:r>
            <a:r>
              <a:rPr lang="ru-RU" sz="4000" dirty="0" smtClean="0">
                <a:latin typeface="+mn-lt"/>
              </a:rPr>
              <a:t>плохо</a:t>
            </a:r>
          </a:p>
          <a:p>
            <a:pPr algn="l"/>
            <a:endParaRPr lang="ru-RU" sz="4000" dirty="0">
              <a:latin typeface="+mn-lt"/>
            </a:endParaRPr>
          </a:p>
          <a:p>
            <a:pPr algn="l"/>
            <a:r>
              <a:rPr lang="ru-RU" sz="4000" b="1" dirty="0"/>
              <a:t>Педагог </a:t>
            </a:r>
            <a:r>
              <a:rPr lang="ru-RU" sz="4000" b="1" dirty="0" err="1"/>
              <a:t>агрессору:</a:t>
            </a:r>
            <a:r>
              <a:rPr lang="ru-RU" sz="4000" dirty="0" err="1" smtClean="0">
                <a:latin typeface="+mn-lt"/>
              </a:rPr>
              <a:t>«Есть</a:t>
            </a:r>
            <a:r>
              <a:rPr lang="ru-RU" sz="4000" dirty="0" smtClean="0">
                <a:latin typeface="+mn-lt"/>
              </a:rPr>
              <a:t> </a:t>
            </a:r>
            <a:r>
              <a:rPr lang="ru-RU" sz="4000" dirty="0">
                <a:latin typeface="+mn-lt"/>
              </a:rPr>
              <a:t>ли что-то, что ты могла бы сделать по этому поводу</a:t>
            </a:r>
            <a:r>
              <a:rPr lang="ru-RU" sz="4000" dirty="0" smtClean="0">
                <a:latin typeface="+mn-lt"/>
              </a:rPr>
              <a:t>?»</a:t>
            </a:r>
            <a:endParaRPr lang="ru-RU" sz="4000" dirty="0">
              <a:latin typeface="+mn-lt"/>
            </a:endParaRPr>
          </a:p>
          <a:p>
            <a:pPr algn="l"/>
            <a:r>
              <a:rPr lang="ru-RU" sz="4000" dirty="0">
                <a:latin typeface="+mn-lt"/>
              </a:rPr>
              <a:t>Цель 2: создать условия для того, чтобы ребенок предложил какие-то варианты улучшения ситуации</a:t>
            </a:r>
          </a:p>
          <a:p>
            <a:pPr algn="l"/>
            <a:endParaRPr lang="ru-RU" sz="4000" dirty="0" smtClean="0">
              <a:latin typeface="+mn-lt"/>
            </a:endParaRPr>
          </a:p>
          <a:p>
            <a:pPr algn="l"/>
            <a:r>
              <a:rPr lang="ru-RU" sz="4000" b="1" dirty="0"/>
              <a:t>Педагог </a:t>
            </a:r>
            <a:r>
              <a:rPr lang="ru-RU" sz="4000" b="1" dirty="0" err="1"/>
              <a:t>агрессору:</a:t>
            </a:r>
            <a:r>
              <a:rPr lang="ru-RU" sz="4000" dirty="0" err="1" smtClean="0">
                <a:latin typeface="+mn-lt"/>
              </a:rPr>
              <a:t>«Мне</a:t>
            </a:r>
            <a:r>
              <a:rPr lang="ru-RU" sz="4000" dirty="0" smtClean="0">
                <a:latin typeface="+mn-lt"/>
              </a:rPr>
              <a:t> </a:t>
            </a:r>
            <a:r>
              <a:rPr lang="ru-RU" sz="4000" dirty="0">
                <a:latin typeface="+mn-lt"/>
              </a:rPr>
              <a:t>нравится твое предложение. Мы встретимся через неделю и посмотрим, как идут </a:t>
            </a:r>
            <a:r>
              <a:rPr lang="ru-RU" sz="4000" dirty="0" smtClean="0">
                <a:latin typeface="+mn-lt"/>
              </a:rPr>
              <a:t>дела» </a:t>
            </a:r>
            <a:endParaRPr lang="ru-RU" sz="4000" dirty="0">
              <a:latin typeface="+mn-lt"/>
            </a:endParaRPr>
          </a:p>
          <a:p>
            <a:pPr algn="l"/>
            <a:r>
              <a:rPr lang="ru-RU" sz="4000" dirty="0">
                <a:latin typeface="+mn-lt"/>
              </a:rPr>
              <a:t>Цель 3: Дать понять, что ситуация под контролем</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Пример </a:t>
            </a:r>
            <a:r>
              <a:rPr lang="ru-RU" sz="7000" b="1" cap="all" dirty="0" err="1" smtClean="0">
                <a:solidFill>
                  <a:srgbClr val="253957"/>
                </a:solidFill>
                <a:sym typeface="Arial Narrow"/>
              </a:rPr>
              <a:t>Неконфронтирующего</a:t>
            </a:r>
            <a:r>
              <a:rPr lang="ru-RU" sz="7000" b="1" cap="all" dirty="0" smtClean="0">
                <a:solidFill>
                  <a:srgbClr val="253957"/>
                </a:solidFill>
                <a:sym typeface="Arial Narrow"/>
              </a:rPr>
              <a:t> подхода:</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23024186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6" y="5057800"/>
            <a:ext cx="21531916" cy="77949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endParaRPr lang="ru-RU" sz="4000" dirty="0">
              <a:latin typeface="+mn-lt"/>
            </a:endParaRP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Результативность разных подходов</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asted-image.png" descr="pasted-image.png"/>
          <p:cNvPicPr>
            <a:picLocks noChangeAspect="1"/>
          </p:cNvPicPr>
          <p:nvPr/>
        </p:nvPicPr>
        <p:blipFill>
          <a:blip r:embed="rId3">
            <a:extLst/>
          </a:blip>
          <a:stretch>
            <a:fillRect/>
          </a:stretch>
        </p:blipFill>
        <p:spPr>
          <a:xfrm>
            <a:off x="2465934" y="4409728"/>
            <a:ext cx="17745620" cy="8044029"/>
          </a:xfrm>
          <a:prstGeom prst="rect">
            <a:avLst/>
          </a:prstGeom>
          <a:ln w="12700">
            <a:miter lim="400000"/>
          </a:ln>
        </p:spPr>
      </p:pic>
    </p:spTree>
    <p:extLst>
      <p:ext uri="{BB962C8B-B14F-4D97-AF65-F5344CB8AC3E}">
        <p14:creationId xmlns:p14="http://schemas.microsoft.com/office/powerpoint/2010/main" xmlns="" val="2737055024"/>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71500" indent="-571500" algn="l">
              <a:buFont typeface="Arial" pitchFamily="34" charset="0"/>
              <a:buChar char="•"/>
            </a:pPr>
            <a:r>
              <a:rPr lang="ru-RU" sz="5400" dirty="0"/>
              <a:t>Самое важное - обратить, в первую очередь, внимание на жертву</a:t>
            </a:r>
          </a:p>
          <a:p>
            <a:pPr marL="571500" indent="-571500" algn="l">
              <a:buFont typeface="Arial" pitchFamily="34" charset="0"/>
              <a:buChar char="•"/>
            </a:pPr>
            <a:r>
              <a:rPr lang="ru-RU" sz="5400" dirty="0"/>
              <a:t>Тем самым вы переключаете внимание свидетелей с действий агрессора на состояние жертвы, усиливая ее позицию</a:t>
            </a:r>
          </a:p>
          <a:p>
            <a:pPr marL="571500" indent="-571500" algn="l">
              <a:buFont typeface="Arial" pitchFamily="34" charset="0"/>
              <a:buChar char="•"/>
            </a:pPr>
            <a:r>
              <a:rPr lang="ru-RU" sz="5400" dirty="0"/>
              <a:t>Постепенно роли меняются, те, кто изначально поддерживали травлю, перемещаются в группу нейтральных или «против травли»</a:t>
            </a:r>
          </a:p>
          <a:p>
            <a:pPr marL="571500" indent="-571500" algn="l">
              <a:buFont typeface="Arial" pitchFamily="34" charset="0"/>
              <a:buChar char="•"/>
            </a:pPr>
            <a:r>
              <a:rPr lang="ru-RU" sz="5400" dirty="0"/>
              <a:t>Внимание к жертве не означает отсутствия последствий для агрессора, но они не являются в данном случае ключевым моментом воздействия </a:t>
            </a:r>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Если травля ПРОИСХОДИТ СЕЙЧАС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16321723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5434" indent="-305434" algn="l" defTabSz="379729">
              <a:spcBef>
                <a:spcPts val="1500"/>
              </a:spcBef>
              <a:defRPr sz="2340"/>
            </a:pPr>
            <a:r>
              <a:rPr lang="ru-RU" sz="3600" b="1" dirty="0"/>
              <a:t>Быстрая реакция - чем меньше времени пройдет с момент, когда вы узнали о травле до того, как вы начинаете действовать, тем больше шансов на успех</a:t>
            </a:r>
          </a:p>
          <a:p>
            <a:pPr marL="571500" indent="-571500" algn="l" defTabSz="379729">
              <a:spcBef>
                <a:spcPts val="1500"/>
              </a:spcBef>
              <a:buFont typeface="Arial" pitchFamily="34" charset="0"/>
              <a:buChar char="•"/>
              <a:defRPr sz="2340"/>
            </a:pPr>
            <a:r>
              <a:rPr lang="ru-RU" sz="3600" dirty="0"/>
              <a:t>Обязательное включение семей участников инцидента на ранней стадии</a:t>
            </a:r>
          </a:p>
          <a:p>
            <a:pPr marL="571500" indent="-571500" algn="l" defTabSz="379729">
              <a:spcBef>
                <a:spcPts val="1500"/>
              </a:spcBef>
              <a:buFont typeface="Arial" pitchFamily="34" charset="0"/>
              <a:buChar char="•"/>
              <a:defRPr sz="2340"/>
            </a:pPr>
            <a:r>
              <a:rPr lang="ru-RU" sz="3600" dirty="0" smtClean="0"/>
              <a:t>Исключить из своего отношения и речи проявления</a:t>
            </a:r>
            <a:endParaRPr lang="ru-RU" sz="3600" dirty="0"/>
          </a:p>
          <a:p>
            <a:pPr algn="l" defTabSz="379729">
              <a:spcBef>
                <a:spcPts val="1500"/>
              </a:spcBef>
              <a:defRPr sz="2340"/>
            </a:pPr>
            <a:r>
              <a:rPr lang="ru-RU" sz="3600" dirty="0"/>
              <a:t>- </a:t>
            </a:r>
            <a:r>
              <a:rPr lang="ru-RU" sz="3600" dirty="0" smtClean="0"/>
              <a:t>сарказма</a:t>
            </a:r>
            <a:endParaRPr lang="ru-RU" sz="3600" dirty="0"/>
          </a:p>
          <a:p>
            <a:pPr algn="l" defTabSz="379729">
              <a:spcBef>
                <a:spcPts val="1500"/>
              </a:spcBef>
              <a:defRPr sz="2340"/>
            </a:pPr>
            <a:r>
              <a:rPr lang="ru-RU" sz="3600" dirty="0"/>
              <a:t>- агрессии</a:t>
            </a:r>
          </a:p>
          <a:p>
            <a:pPr algn="l" defTabSz="379729">
              <a:spcBef>
                <a:spcPts val="1500"/>
              </a:spcBef>
              <a:defRPr sz="2340"/>
            </a:pPr>
            <a:r>
              <a:rPr lang="ru-RU" sz="3600" dirty="0"/>
              <a:t>- </a:t>
            </a:r>
            <a:r>
              <a:rPr lang="ru-RU" sz="3600" dirty="0" smtClean="0"/>
              <a:t>манипуляции</a:t>
            </a:r>
            <a:endParaRPr lang="ru-RU" sz="3600" dirty="0"/>
          </a:p>
          <a:p>
            <a:pPr algn="l" defTabSz="379729">
              <a:spcBef>
                <a:spcPts val="1500"/>
              </a:spcBef>
              <a:defRPr sz="2340"/>
            </a:pPr>
            <a:r>
              <a:rPr lang="ru-RU" sz="3600" dirty="0"/>
              <a:t>- </a:t>
            </a:r>
            <a:r>
              <a:rPr lang="ru-RU" sz="3600" dirty="0" smtClean="0"/>
              <a:t>унижения </a:t>
            </a:r>
            <a:r>
              <a:rPr lang="ru-RU" sz="3600" dirty="0"/>
              <a:t>со стороны старших по отношению к любому из участников ситуации </a:t>
            </a:r>
          </a:p>
          <a:p>
            <a:pPr marL="234615" indent="-234615" algn="l" defTabSz="379729">
              <a:spcBef>
                <a:spcPts val="1500"/>
              </a:spcBef>
              <a:buSzPct val="100000"/>
              <a:buFontTx/>
              <a:buChar char="•"/>
              <a:defRPr sz="2340"/>
            </a:pPr>
            <a:r>
              <a:rPr lang="ru-RU" sz="3600" dirty="0"/>
              <a:t>Перед разговором с детьми собрать у коллег по возможности больше информации </a:t>
            </a:r>
          </a:p>
          <a:p>
            <a:pPr marL="234615" indent="-234615" algn="l" defTabSz="379729">
              <a:spcBef>
                <a:spcPts val="1500"/>
              </a:spcBef>
              <a:buSzPct val="100000"/>
              <a:buFontTx/>
              <a:buChar char="•"/>
              <a:defRPr sz="2340"/>
            </a:pPr>
            <a:r>
              <a:rPr lang="ru-RU" sz="3600" dirty="0"/>
              <a:t>Отслеживать процесс на всех этапах, не останавливаться, как только травля прекратилась </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Что такое правильная реакция на травлю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104398894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305434" indent="-305434" algn="l" defTabSz="379729">
              <a:spcBef>
                <a:spcPts val="1500"/>
              </a:spcBef>
              <a:defRPr sz="2340"/>
            </a:pPr>
            <a:r>
              <a:rPr lang="ru-RU" sz="3600" b="1" dirty="0"/>
              <a:t>Встреча с агрессорами (примерно 7-10 минут на человека)</a:t>
            </a:r>
          </a:p>
          <a:p>
            <a:pPr marL="305434" indent="-305434" algn="l" defTabSz="379729">
              <a:spcBef>
                <a:spcPts val="1500"/>
              </a:spcBef>
              <a:defRPr sz="2340"/>
            </a:pPr>
            <a:r>
              <a:rPr lang="ru-RU" sz="3600" b="1" dirty="0"/>
              <a:t>Встреча с тем, кого травят (примерно 7-10 минут)</a:t>
            </a:r>
          </a:p>
          <a:p>
            <a:pPr marL="305434" indent="-305434" algn="l" defTabSz="379729">
              <a:spcBef>
                <a:spcPts val="1500"/>
              </a:spcBef>
              <a:defRPr sz="2340"/>
            </a:pPr>
            <a:r>
              <a:rPr lang="ru-RU" sz="3600" b="1" dirty="0"/>
              <a:t>через неделю</a:t>
            </a:r>
          </a:p>
          <a:p>
            <a:pPr marL="305434" indent="-305434" algn="l" defTabSz="379729">
              <a:spcBef>
                <a:spcPts val="1500"/>
              </a:spcBef>
              <a:defRPr sz="2340"/>
            </a:pPr>
            <a:r>
              <a:rPr lang="ru-RU" sz="3600" b="1" dirty="0"/>
              <a:t>Повторные встречи с агрессором и жертвой (примерно по 3 минуты) </a:t>
            </a:r>
          </a:p>
          <a:p>
            <a:pPr marL="305434" indent="-305434" algn="l" defTabSz="379729">
              <a:spcBef>
                <a:spcPts val="1500"/>
              </a:spcBef>
              <a:defRPr sz="2340"/>
            </a:pPr>
            <a:r>
              <a:rPr lang="ru-RU" sz="3600" b="1" dirty="0"/>
              <a:t>через неделю</a:t>
            </a:r>
          </a:p>
          <a:p>
            <a:pPr marL="305434" indent="-305434" algn="l" defTabSz="379729">
              <a:spcBef>
                <a:spcPts val="1500"/>
              </a:spcBef>
              <a:defRPr sz="2340"/>
            </a:pPr>
            <a:r>
              <a:rPr lang="ru-RU" sz="3600" b="1" dirty="0"/>
              <a:t>Групповая встреча (примерно 30 минут)</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Порядок работы, если травля была выявлена </a:t>
            </a:r>
            <a:endParaRPr lang="ru-RU" sz="7000" b="1" cap="all" dirty="0" smtClean="0">
              <a:solidFill>
                <a:srgbClr val="253957"/>
              </a:solidFill>
              <a:sym typeface="Arial Narrow"/>
            </a:endParaRPr>
          </a:p>
          <a:p>
            <a:pPr algn="l">
              <a:defRPr sz="7000" b="1" cap="all">
                <a:solidFill>
                  <a:srgbClr val="253957"/>
                </a:solidFill>
                <a:latin typeface="+mn-lt"/>
                <a:ea typeface="+mn-ea"/>
                <a:cs typeface="+mn-cs"/>
                <a:sym typeface="Arial Narrow"/>
              </a:defRPr>
            </a:pP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31521083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4769768"/>
            <a:ext cx="21523142" cy="77538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numCol="2" spcCol="1076157"/>
          <a:lstStyle/>
          <a:p>
            <a:pPr marL="685800" indent="-685800">
              <a:buFont typeface="Arial" pitchFamily="34" charset="0"/>
              <a:buChar char="•"/>
            </a:pPr>
            <a:r>
              <a:rPr lang="ru-RU" dirty="0"/>
              <a:t>Освоение новой телесности</a:t>
            </a:r>
          </a:p>
          <a:p>
            <a:pPr marL="685800" indent="-685800">
              <a:buFont typeface="Arial" pitchFamily="34" charset="0"/>
              <a:buChar char="•"/>
            </a:pPr>
            <a:r>
              <a:rPr lang="ru-RU" dirty="0"/>
              <a:t>Развитие абстрактного мышления</a:t>
            </a:r>
          </a:p>
          <a:p>
            <a:pPr marL="685800" indent="-685800">
              <a:buFont typeface="Arial" pitchFamily="34" charset="0"/>
              <a:buChar char="•"/>
            </a:pPr>
            <a:r>
              <a:rPr lang="ru-RU" dirty="0"/>
              <a:t>Приобретение навыков межличностного общения с представителями своего и противоположного </a:t>
            </a:r>
            <a:r>
              <a:rPr lang="ru-RU" dirty="0" smtClean="0"/>
              <a:t>пола</a:t>
            </a:r>
            <a:endParaRPr lang="en-US" dirty="0" smtClean="0"/>
          </a:p>
          <a:p>
            <a:pPr marL="685800" indent="-685800">
              <a:buFont typeface="Arial" pitchFamily="34" charset="0"/>
              <a:buChar char="•"/>
            </a:pPr>
            <a:endParaRPr lang="en-US" dirty="0"/>
          </a:p>
          <a:p>
            <a:endParaRPr lang="ru-RU" dirty="0"/>
          </a:p>
          <a:p>
            <a:pPr marL="685800" indent="-685800">
              <a:buFont typeface="Arial" pitchFamily="34" charset="0"/>
              <a:buChar char="•"/>
            </a:pPr>
            <a:r>
              <a:rPr lang="ru-RU" dirty="0"/>
              <a:t>Становление новых отношений в семье (автономия)</a:t>
            </a:r>
          </a:p>
          <a:p>
            <a:pPr marL="685800" indent="-685800">
              <a:buFont typeface="Arial" pitchFamily="34" charset="0"/>
              <a:buChar char="•"/>
            </a:pPr>
            <a:r>
              <a:rPr lang="ru-RU" dirty="0"/>
              <a:t>Выработка жизненной философии</a:t>
            </a:r>
          </a:p>
          <a:p>
            <a:pPr marL="685800" indent="-685800">
              <a:buFont typeface="Arial" pitchFamily="34" charset="0"/>
              <a:buChar char="•"/>
            </a:pPr>
            <a:r>
              <a:rPr lang="ru-RU" dirty="0"/>
              <a:t>Постановка задач будущего (карьера и образование)</a:t>
            </a:r>
          </a:p>
          <a:p>
            <a:pPr marL="685800" indent="-685800">
              <a:buFont typeface="Arial" pitchFamily="34" charset="0"/>
              <a:buChar char="•"/>
            </a:pPr>
            <a:r>
              <a:rPr lang="ru-RU" dirty="0"/>
              <a:t>Подготовка к семейной жизни </a:t>
            </a:r>
          </a:p>
        </p:txBody>
      </p:sp>
      <p:sp>
        <p:nvSpPr>
          <p:cNvPr id="66"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Задачи </a:t>
            </a:r>
            <a:r>
              <a:rPr lang="ru-RU" sz="9600" b="1" cap="all" dirty="0" smtClean="0">
                <a:solidFill>
                  <a:srgbClr val="253957"/>
                </a:solidFill>
                <a:sym typeface="Arial Narrow"/>
              </a:rPr>
              <a:t>развития</a:t>
            </a:r>
            <a:endParaRPr dirty="0"/>
          </a:p>
        </p:txBody>
      </p:sp>
      <p:sp>
        <p:nvSpPr>
          <p:cNvPr id="68"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69"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70"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09061" indent="-409061" algn="l" defTabSz="508563">
              <a:spcBef>
                <a:spcPts val="2009"/>
              </a:spcBef>
              <a:defRPr sz="1871"/>
            </a:pPr>
            <a:r>
              <a:rPr lang="ru-RU" sz="3200" dirty="0"/>
              <a:t>Ребенок заходит в класс, приглашаем его сесть на стул</a:t>
            </a:r>
          </a:p>
          <a:p>
            <a:pPr marL="409061" indent="-409061" algn="l" defTabSz="508563">
              <a:spcBef>
                <a:spcPts val="2009"/>
              </a:spcBef>
              <a:defRPr sz="1871"/>
            </a:pPr>
            <a:r>
              <a:rPr lang="ru-RU" sz="3200" dirty="0"/>
              <a:t>Смотрим на него, ждем ответного взгляда в глаза (одного- достаточно)</a:t>
            </a:r>
          </a:p>
          <a:p>
            <a:pPr marL="418954" indent="-418954" algn="l" defTabSz="508563">
              <a:spcBef>
                <a:spcPts val="2009"/>
              </a:spcBef>
              <a:buClr>
                <a:srgbClr val="5E5E5E"/>
              </a:buClr>
              <a:buSzPct val="100000"/>
              <a:buFontTx/>
              <a:buAutoNum type="arabicPeriod"/>
              <a:defRPr sz="1871"/>
            </a:pPr>
            <a:r>
              <a:rPr lang="ru-RU" sz="3200" dirty="0"/>
              <a:t>- Я слышал(а), что ты плохо вел себя с … Расскажи об этом? </a:t>
            </a:r>
          </a:p>
          <a:p>
            <a:pPr algn="l" defTabSz="508563">
              <a:spcBef>
                <a:spcPts val="2009"/>
              </a:spcBef>
              <a:defRPr sz="1871"/>
            </a:pPr>
            <a:r>
              <a:rPr lang="ru-RU" sz="3200" dirty="0"/>
              <a:t>- Нет, это не правда, это не я….</a:t>
            </a:r>
          </a:p>
          <a:p>
            <a:pPr algn="l" defTabSz="508563">
              <a:spcBef>
                <a:spcPts val="2009"/>
              </a:spcBef>
              <a:defRPr sz="1871"/>
            </a:pPr>
            <a:r>
              <a:rPr lang="ru-RU" sz="3200" dirty="0"/>
              <a:t>- Хорошо, но тем не менее с … происходит что-то плохое. Расскажи мне об этом. </a:t>
            </a:r>
          </a:p>
          <a:p>
            <a:pPr algn="l" defTabSz="508563">
              <a:spcBef>
                <a:spcPts val="2009"/>
              </a:spcBef>
              <a:defRPr sz="1871"/>
            </a:pPr>
            <a:r>
              <a:rPr lang="ru-RU" sz="3200" dirty="0"/>
              <a:t>*наша задача - не обвинить, но сделать так, чтобы агрессор понял, что другому человеку сейчас очень плохо*</a:t>
            </a:r>
          </a:p>
          <a:p>
            <a:pPr algn="l" defTabSz="508563">
              <a:spcBef>
                <a:spcPts val="2009"/>
              </a:spcBef>
              <a:defRPr sz="1871"/>
            </a:pPr>
            <a:r>
              <a:rPr lang="ru-RU" sz="3200" dirty="0"/>
              <a:t>2. - То есть, похоже, … сейчас очень плохо себя чувствует. </a:t>
            </a:r>
          </a:p>
          <a:p>
            <a:pPr algn="l" defTabSz="508563">
              <a:spcBef>
                <a:spcPts val="2009"/>
              </a:spcBef>
              <a:defRPr sz="1871"/>
            </a:pPr>
            <a:r>
              <a:rPr lang="ru-RU" sz="3200" dirty="0"/>
              <a:t>*это говорится твердо, с нажимом. Мы убеждаем в этом ученика*</a:t>
            </a:r>
          </a:p>
          <a:p>
            <a:pPr algn="l" defTabSz="508563">
              <a:spcBef>
                <a:spcPts val="2009"/>
              </a:spcBef>
              <a:defRPr sz="1871"/>
            </a:pPr>
            <a:r>
              <a:rPr lang="ru-RU" sz="3200" dirty="0"/>
              <a:t>3. Хорошо, давай подумаем над тем, как бы ты мог помочь ему (ей) в этой ситуации? </a:t>
            </a:r>
          </a:p>
          <a:p>
            <a:pPr algn="l" defTabSz="508563">
              <a:spcBef>
                <a:spcPts val="2009"/>
              </a:spcBef>
              <a:defRPr sz="1871"/>
            </a:pPr>
            <a:r>
              <a:rPr lang="ru-RU" sz="3200" dirty="0"/>
              <a:t>*ученик может промолчать в ответ, ответ может быть нелепым, может говорить о том, что «сам напросился», или предлагать, что что-то должны сделать другие*</a:t>
            </a:r>
          </a:p>
          <a:p>
            <a:pPr algn="l" defTabSz="508563">
              <a:spcBef>
                <a:spcPts val="2009"/>
              </a:spcBef>
              <a:defRPr sz="1871"/>
            </a:pPr>
            <a:r>
              <a:rPr lang="ru-RU" sz="3200" dirty="0"/>
              <a:t>4. Отлично. Тогда ты попробуешь это сделать в течение недели, потом мы с тобой увидимся и посмотрим, как идут дела. До свидания!</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Порядок </a:t>
            </a:r>
            <a:r>
              <a:rPr lang="ru-RU" sz="7000" b="1" cap="all" dirty="0" smtClean="0">
                <a:solidFill>
                  <a:srgbClr val="253957"/>
                </a:solidFill>
                <a:sym typeface="Arial Narrow"/>
              </a:rPr>
              <a:t>работы с агрессором</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331116789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09061" indent="-409061" algn="l" defTabSz="508563">
              <a:spcBef>
                <a:spcPts val="2009"/>
              </a:spcBef>
              <a:defRPr sz="1871"/>
            </a:pPr>
            <a:r>
              <a:rPr lang="ru-RU" sz="3200" dirty="0"/>
              <a:t>- Я слышал(а), что с тобой происходит в школе что-то плохое. Ты можешь рассказать мне, что именно? </a:t>
            </a:r>
          </a:p>
          <a:p>
            <a:pPr marL="409061" indent="-409061" algn="l" defTabSz="508563">
              <a:spcBef>
                <a:spcPts val="2009"/>
              </a:spcBef>
              <a:defRPr sz="1871"/>
            </a:pPr>
            <a:r>
              <a:rPr lang="ru-RU" sz="3200" dirty="0"/>
              <a:t>*принимаем решение о том, обычная ли это жертва, или «жертва-провокатор»* </a:t>
            </a:r>
          </a:p>
          <a:p>
            <a:pPr marL="409061" indent="-409061" algn="l" defTabSz="508563">
              <a:spcBef>
                <a:spcPts val="2009"/>
              </a:spcBef>
              <a:defRPr sz="1871"/>
            </a:pPr>
            <a:r>
              <a:rPr lang="ru-RU" sz="3200" dirty="0"/>
              <a:t>Похоже, что тебя уже этим серьезно «достали»</a:t>
            </a:r>
          </a:p>
          <a:p>
            <a:pPr marL="409061" indent="-409061" algn="l" defTabSz="508563">
              <a:spcBef>
                <a:spcPts val="2009"/>
              </a:spcBef>
              <a:defRPr sz="1871"/>
            </a:pPr>
            <a:r>
              <a:rPr lang="ru-RU" sz="3200" dirty="0"/>
              <a:t>Есть ли что-то, что ты мог бы сделать для того, чтобы улучшить ситуацию? </a:t>
            </a:r>
          </a:p>
          <a:p>
            <a:pPr marL="409061" indent="-409061" algn="l" defTabSz="508563">
              <a:spcBef>
                <a:spcPts val="2009"/>
              </a:spcBef>
              <a:defRPr sz="1871"/>
            </a:pPr>
            <a:r>
              <a:rPr lang="ru-RU" sz="3200" dirty="0"/>
              <a:t>*если ученик сам провоцирует, важно донести до него, что изменения в его поведении также необходимы*</a:t>
            </a:r>
          </a:p>
          <a:p>
            <a:pPr marL="409061" indent="-409061" algn="l" defTabSz="508563">
              <a:spcBef>
                <a:spcPts val="2009"/>
              </a:spcBef>
              <a:defRPr sz="1871"/>
            </a:pPr>
            <a:r>
              <a:rPr lang="ru-RU" sz="3200" dirty="0" smtClean="0"/>
              <a:t>Отлично</a:t>
            </a:r>
            <a:r>
              <a:rPr lang="ru-RU" sz="3200" dirty="0"/>
              <a:t>. Тогда ты попробуешь это сделать в течение недели, потом мы с тобой увидимся и посмотрим, как идут дела. До свидания!</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5400" b="1" cap="all" dirty="0">
                <a:solidFill>
                  <a:srgbClr val="253957"/>
                </a:solidFill>
                <a:sym typeface="Arial Narrow"/>
              </a:rPr>
              <a:t>Порядок работы с </a:t>
            </a:r>
            <a:r>
              <a:rPr lang="ru-RU" sz="5400" b="1" cap="all" dirty="0" smtClean="0">
                <a:solidFill>
                  <a:srgbClr val="253957"/>
                </a:solidFill>
                <a:sym typeface="Arial Narrow"/>
              </a:rPr>
              <a:t>жертвой</a:t>
            </a:r>
            <a:endParaRPr lang="ru-RU" sz="5400" b="1" cap="all" dirty="0">
              <a:solidFill>
                <a:srgbClr val="253957"/>
              </a:solidFill>
              <a:sym typeface="Arial Narrow"/>
            </a:endParaRPr>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354860292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14350" indent="-514350" algn="l" defTabSz="508563">
              <a:spcBef>
                <a:spcPts val="2009"/>
              </a:spcBef>
              <a:buFont typeface="+mj-lt"/>
              <a:buAutoNum type="arabicPeriod"/>
              <a:defRPr sz="1871"/>
            </a:pPr>
            <a:r>
              <a:rPr lang="ru-RU" sz="3200" dirty="0"/>
              <a:t>Беседы индивидуальные, как и первичные</a:t>
            </a:r>
          </a:p>
          <a:p>
            <a:pPr marL="514350" indent="-514350" algn="l" defTabSz="508563">
              <a:spcBef>
                <a:spcPts val="2009"/>
              </a:spcBef>
              <a:buFont typeface="+mj-lt"/>
              <a:buAutoNum type="arabicPeriod"/>
              <a:defRPr sz="1871"/>
            </a:pPr>
            <a:r>
              <a:rPr lang="ru-RU" sz="3200" dirty="0"/>
              <a:t>Длятся меньше времени - 3-5 минут</a:t>
            </a:r>
          </a:p>
          <a:p>
            <a:pPr marL="514350" indent="-514350" algn="l" defTabSz="508563">
              <a:spcBef>
                <a:spcPts val="2009"/>
              </a:spcBef>
              <a:buFont typeface="+mj-lt"/>
              <a:buAutoNum type="arabicPeriod"/>
              <a:defRPr sz="1871"/>
            </a:pPr>
            <a:r>
              <a:rPr lang="ru-RU" sz="3200" dirty="0"/>
              <a:t>Далеко не всегда бывает, что дети вели себя именно так, как собирались. Но почти всегда травля затихает и жертву оставляют в покое. </a:t>
            </a:r>
          </a:p>
          <a:p>
            <a:pPr marL="514350" indent="-514350" algn="l" defTabSz="508563">
              <a:spcBef>
                <a:spcPts val="2009"/>
              </a:spcBef>
              <a:buFont typeface="+mj-lt"/>
              <a:buAutoNum type="arabicPeriod"/>
              <a:defRPr sz="1871"/>
            </a:pPr>
            <a:r>
              <a:rPr lang="ru-RU" sz="3200" dirty="0"/>
              <a:t>Поблагодарить каждого ребенка за приложенные усилия, предупредить, что следующая встреча будет групповой, назначить дату </a:t>
            </a:r>
          </a:p>
          <a:p>
            <a:pPr marL="409061" indent="-409061" algn="l" defTabSz="508563">
              <a:spcBef>
                <a:spcPts val="2009"/>
              </a:spcBef>
              <a:defRPr sz="1871"/>
            </a:pPr>
            <a:endParaRPr lang="ru-RU" sz="3200" dirty="0"/>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Повторные разговоры с жертвой и агрессорами</a:t>
            </a:r>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418973645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09061" indent="-409061" algn="l" defTabSz="508563">
              <a:spcBef>
                <a:spcPts val="2009"/>
              </a:spcBef>
              <a:defRPr sz="1871"/>
            </a:pPr>
            <a:r>
              <a:rPr lang="ru-RU" sz="3200" dirty="0"/>
              <a:t>Обязательна к проведению, даже, если нежелательное поведение прекратилось </a:t>
            </a:r>
          </a:p>
          <a:p>
            <a:pPr marL="409061" indent="-409061" algn="l" defTabSz="508563">
              <a:spcBef>
                <a:spcPts val="2009"/>
              </a:spcBef>
              <a:defRPr sz="1871"/>
            </a:pPr>
            <a:r>
              <a:rPr lang="ru-RU" sz="3200" dirty="0"/>
              <a:t>В начале - короткая встреча с агрессорами. Просим их подумать о том, какие хорошие слова они могли бы сказать жертве</a:t>
            </a:r>
          </a:p>
          <a:p>
            <a:pPr marL="409061" indent="-409061" algn="l" defTabSz="508563">
              <a:spcBef>
                <a:spcPts val="2009"/>
              </a:spcBef>
              <a:defRPr sz="1871"/>
            </a:pPr>
            <a:r>
              <a:rPr lang="ru-RU" sz="3200" dirty="0"/>
              <a:t>Эти слова произносятся ими, когда пострадавший ученик входит в класс и садится на свое место *лучше, чтобы ему при этом не пришлось проходить «сквозь» других детей*</a:t>
            </a:r>
          </a:p>
          <a:p>
            <a:pPr marL="409061" indent="-409061" algn="l" defTabSz="508563">
              <a:spcBef>
                <a:spcPts val="2009"/>
              </a:spcBef>
              <a:defRPr sz="1871"/>
            </a:pPr>
            <a:r>
              <a:rPr lang="ru-RU" sz="3200" dirty="0"/>
              <a:t>Говорим с детьми о том, что они большие молодцы, что им удалось так успешно справиться с ситуацией</a:t>
            </a:r>
          </a:p>
          <a:p>
            <a:pPr marL="409061" indent="-409061" algn="l" defTabSz="508563">
              <a:spcBef>
                <a:spcPts val="2009"/>
              </a:spcBef>
              <a:defRPr sz="1871"/>
            </a:pPr>
            <a:r>
              <a:rPr lang="ru-RU" sz="3200" dirty="0"/>
              <a:t>Спрашиваем о том, что они еще могли бы со своей стороны сделать для того, чтобы мир сохранялся и дальше</a:t>
            </a:r>
          </a:p>
          <a:p>
            <a:pPr marL="409061" indent="-409061" algn="l" defTabSz="508563">
              <a:spcBef>
                <a:spcPts val="2009"/>
              </a:spcBef>
              <a:defRPr sz="1871"/>
            </a:pPr>
            <a:r>
              <a:rPr lang="ru-RU" sz="3200" dirty="0"/>
              <a:t>Можно поговорить о том, что они будут делать, если травля начнется снова (пусть и с участием других детей) </a:t>
            </a:r>
          </a:p>
          <a:p>
            <a:pPr marL="409061" indent="-409061" algn="l" defTabSz="508563">
              <a:spcBef>
                <a:spcPts val="2009"/>
              </a:spcBef>
              <a:defRPr sz="1871"/>
            </a:pPr>
            <a:r>
              <a:rPr lang="ru-RU" sz="3200" dirty="0"/>
              <a:t>Возможна повторная встреча через 6 недель</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4000" b="1" cap="all" dirty="0">
                <a:solidFill>
                  <a:srgbClr val="253957"/>
                </a:solidFill>
                <a:sym typeface="Arial Narrow"/>
              </a:rPr>
              <a:t>Групповая встреча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775488839"/>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409061" indent="-409061" algn="l" defTabSz="508563">
              <a:spcBef>
                <a:spcPts val="2009"/>
              </a:spcBef>
              <a:defRPr sz="1871"/>
            </a:pPr>
            <a:r>
              <a:rPr lang="ru-RU" sz="3200" dirty="0" smtClean="0"/>
              <a:t>Структурированная беседа </a:t>
            </a:r>
            <a:r>
              <a:rPr lang="ru-RU" sz="3200" dirty="0"/>
              <a:t>с пострадавшим: поговорить с ребенком о том, что он сейчас чувствует. Подробности случившегося не обязательны, но важно выявить, кто был вовлечен</a:t>
            </a:r>
          </a:p>
          <a:p>
            <a:pPr marL="409061" indent="-409061" algn="l" defTabSz="508563">
              <a:spcBef>
                <a:spcPts val="2009"/>
              </a:spcBef>
              <a:defRPr sz="1871"/>
            </a:pPr>
            <a:r>
              <a:rPr lang="ru-RU" sz="3200" dirty="0"/>
              <a:t>Устроить общую встречу для всех, кто был вовлечен (даже в неактивной роли)</a:t>
            </a:r>
          </a:p>
          <a:p>
            <a:pPr marL="409061" indent="-409061" algn="l" defTabSz="508563">
              <a:spcBef>
                <a:spcPts val="2009"/>
              </a:spcBef>
              <a:defRPr sz="1871"/>
            </a:pPr>
            <a:r>
              <a:rPr lang="ru-RU" sz="3200" dirty="0"/>
              <a:t>Объяснить проблему: рассказать агрессорам о том, как чувствует себя ребенок, которого они травили. При этом не стараемся «свалить» всю вину полностью на одного из агрессоров </a:t>
            </a:r>
          </a:p>
          <a:p>
            <a:pPr marL="409061" indent="-409061" algn="l" defTabSz="508563">
              <a:spcBef>
                <a:spcPts val="2009"/>
              </a:spcBef>
              <a:defRPr sz="1871"/>
            </a:pPr>
            <a:r>
              <a:rPr lang="ru-RU" sz="3200" dirty="0"/>
              <a:t>Разделение ответственности: учитель твердо говорит о том, что ответственность за произошедшее несет группа, и в ее силах улучшить ситуацию. Фокус на проблеме, а не на обвинениях </a:t>
            </a:r>
          </a:p>
          <a:p>
            <a:pPr marL="409061" indent="-409061" algn="l" defTabSz="508563">
              <a:spcBef>
                <a:spcPts val="2009"/>
              </a:spcBef>
              <a:defRPr sz="1871"/>
            </a:pPr>
            <a:r>
              <a:rPr lang="ru-RU" sz="3200" dirty="0"/>
              <a:t>Придумываем возможные решения: спросить каждого ребенка, что он лично может сделать для того, чтобы пострадавший чувствовал себя лучше в школе. Не добиваемся от них деталей относительно того, как именно они будут свои идеи реализовывать</a:t>
            </a:r>
          </a:p>
          <a:p>
            <a:pPr marL="409061" indent="-409061" algn="l" defTabSz="508563">
              <a:spcBef>
                <a:spcPts val="2009"/>
              </a:spcBef>
              <a:defRPr sz="1871"/>
            </a:pPr>
            <a:r>
              <a:rPr lang="ru-RU" sz="3200" dirty="0"/>
              <a:t>Даем детям возможность самостоятельно действовать. Встречу заканчиваем тем, что передаем группе ответственность за решение проблемы. Назначаем дату повторной встречи. </a:t>
            </a:r>
          </a:p>
          <a:p>
            <a:pPr marL="409061" indent="-409061" algn="l" defTabSz="508563">
              <a:spcBef>
                <a:spcPts val="2009"/>
              </a:spcBef>
              <a:defRPr sz="1871"/>
            </a:pPr>
            <a:r>
              <a:rPr lang="ru-RU" sz="3200" dirty="0"/>
              <a:t>Через неделю встречаемся с ними еще раз, лучше - в индивидуальном порядке, чтобы избежать споров на тему того, кто решал проблему, а кто - нет</a:t>
            </a:r>
            <a:br>
              <a:rPr lang="ru-RU" sz="3200" dirty="0"/>
            </a:br>
            <a:endParaRPr lang="ru-RU" sz="3200" dirty="0"/>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4000" b="1" cap="all" dirty="0">
                <a:solidFill>
                  <a:srgbClr val="253957"/>
                </a:solidFill>
                <a:sym typeface="Arial Narrow"/>
              </a:rPr>
              <a:t>Порядок действий, если вы узнали о том, что кто-то подвергается травле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340350489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14350" indent="-514350" algn="l" defTabSz="508563">
              <a:spcBef>
                <a:spcPts val="2009"/>
              </a:spcBef>
              <a:buFont typeface="+mj-lt"/>
              <a:buAutoNum type="arabicPeriod"/>
              <a:defRPr sz="1871"/>
            </a:pPr>
            <a:r>
              <a:rPr lang="ru-RU" sz="3200" dirty="0"/>
              <a:t>Встреча один-на-один с потерпевшим </a:t>
            </a:r>
          </a:p>
          <a:p>
            <a:pPr marL="514350" indent="-514350" algn="l" defTabSz="508563">
              <a:spcBef>
                <a:spcPts val="2009"/>
              </a:spcBef>
              <a:buFont typeface="+mj-lt"/>
              <a:buAutoNum type="arabicPeriod"/>
              <a:defRPr sz="1871"/>
            </a:pPr>
            <a:r>
              <a:rPr lang="ru-RU" sz="3200" dirty="0"/>
              <a:t>Провести «расследование», собрать больше информации</a:t>
            </a:r>
          </a:p>
          <a:p>
            <a:pPr marL="514350" indent="-514350" algn="l" defTabSz="508563">
              <a:spcBef>
                <a:spcPts val="2009"/>
              </a:spcBef>
              <a:buFont typeface="+mj-lt"/>
              <a:buAutoNum type="arabicPeriod"/>
              <a:defRPr sz="1871"/>
            </a:pPr>
            <a:r>
              <a:rPr lang="ru-RU" sz="3200" dirty="0"/>
              <a:t>Обговорить (по возможности) ситуацию с командой коллег, разработать план действий</a:t>
            </a:r>
          </a:p>
          <a:p>
            <a:pPr marL="514350" indent="-514350" algn="l" defTabSz="508563">
              <a:spcBef>
                <a:spcPts val="2009"/>
              </a:spcBef>
              <a:buFont typeface="+mj-lt"/>
              <a:buAutoNum type="arabicPeriod"/>
              <a:defRPr sz="1871"/>
            </a:pPr>
            <a:r>
              <a:rPr lang="ru-RU" sz="3200" dirty="0"/>
              <a:t>Действовать, согласно плану, цель - прекратить травлю</a:t>
            </a:r>
          </a:p>
          <a:p>
            <a:pPr marL="514350" indent="-514350" algn="l" defTabSz="508563">
              <a:spcBef>
                <a:spcPts val="2009"/>
              </a:spcBef>
              <a:buFont typeface="+mj-lt"/>
              <a:buAutoNum type="arabicPeriod"/>
              <a:defRPr sz="1871"/>
            </a:pPr>
            <a:r>
              <a:rPr lang="ru-RU" sz="3200" dirty="0"/>
              <a:t>Разработать план на будущее</a:t>
            </a:r>
          </a:p>
          <a:p>
            <a:pPr marL="514350" indent="-514350" algn="l" defTabSz="508563">
              <a:spcBef>
                <a:spcPts val="2009"/>
              </a:spcBef>
              <a:buFont typeface="+mj-lt"/>
              <a:buAutoNum type="arabicPeriod"/>
              <a:defRPr sz="1871"/>
            </a:pPr>
            <a:r>
              <a:rPr lang="ru-RU" sz="3200" dirty="0"/>
              <a:t>Отслеживать ситуацию </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4000" b="1" cap="all" dirty="0">
                <a:solidFill>
                  <a:srgbClr val="253957"/>
                </a:solidFill>
                <a:sym typeface="Arial Narrow"/>
              </a:rPr>
              <a:t>Порядок действий, если вы узнали о том, что кто-то подвергается травле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831419844"/>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14350" indent="-514350" algn="l" defTabSz="508563">
              <a:spcBef>
                <a:spcPts val="2009"/>
              </a:spcBef>
              <a:buFont typeface="+mj-lt"/>
              <a:buAutoNum type="arabicPeriod"/>
              <a:defRPr sz="1871"/>
            </a:pPr>
            <a:r>
              <a:rPr lang="ru-RU" sz="3200" dirty="0"/>
              <a:t>Уметь отличать свои мысли и чувства от того, что переживает жертва</a:t>
            </a:r>
          </a:p>
          <a:p>
            <a:pPr marL="514350" indent="-514350" algn="l" defTabSz="508563">
              <a:spcBef>
                <a:spcPts val="2009"/>
              </a:spcBef>
              <a:buFont typeface="+mj-lt"/>
              <a:buAutoNum type="arabicPeriod"/>
              <a:defRPr sz="1871"/>
            </a:pPr>
            <a:r>
              <a:rPr lang="ru-RU" sz="3200" dirty="0"/>
              <a:t>Она может быть в шоке и дезориентирована</a:t>
            </a:r>
          </a:p>
          <a:p>
            <a:pPr marL="514350" indent="-514350" algn="l" defTabSz="508563">
              <a:spcBef>
                <a:spcPts val="2009"/>
              </a:spcBef>
              <a:buFont typeface="+mj-lt"/>
              <a:buAutoNum type="arabicPeriod"/>
              <a:defRPr sz="1871"/>
            </a:pPr>
            <a:r>
              <a:rPr lang="ru-RU" sz="3200" dirty="0"/>
              <a:t>Она может не хотеть говорить о произошедшем</a:t>
            </a:r>
          </a:p>
          <a:p>
            <a:pPr marL="514350" indent="-514350" algn="l" defTabSz="508563">
              <a:spcBef>
                <a:spcPts val="2009"/>
              </a:spcBef>
              <a:buFont typeface="+mj-lt"/>
              <a:buAutoNum type="arabicPeriod"/>
              <a:defRPr sz="1871"/>
            </a:pPr>
            <a:r>
              <a:rPr lang="ru-RU" sz="3200" dirty="0"/>
              <a:t>Иногда (особенно, если речь идет о родителях, жертва может постараться оградить их от переживаний)</a:t>
            </a:r>
          </a:p>
          <a:p>
            <a:pPr marL="514350" indent="-514350" algn="l" defTabSz="508563">
              <a:spcBef>
                <a:spcPts val="2009"/>
              </a:spcBef>
              <a:buFont typeface="+mj-lt"/>
              <a:buAutoNum type="arabicPeriod"/>
              <a:defRPr sz="1871"/>
            </a:pPr>
            <a:r>
              <a:rPr lang="ru-RU" sz="3200" dirty="0"/>
              <a:t>Она может считать произошедшее собственным «социальным провалом»</a:t>
            </a:r>
          </a:p>
          <a:p>
            <a:pPr marL="514350" indent="-514350" algn="l" defTabSz="508563">
              <a:spcBef>
                <a:spcPts val="2009"/>
              </a:spcBef>
              <a:buFont typeface="+mj-lt"/>
              <a:buAutoNum type="arabicPeriod"/>
              <a:defRPr sz="1871"/>
            </a:pPr>
            <a:r>
              <a:rPr lang="ru-RU" sz="3200" dirty="0"/>
              <a:t>Важно! Дать ей возможность самой говорить так, как она может/считает нужным. </a:t>
            </a:r>
          </a:p>
          <a:p>
            <a:pPr marL="514350" indent="-514350" algn="l" defTabSz="508563">
              <a:spcBef>
                <a:spcPts val="2009"/>
              </a:spcBef>
              <a:buFont typeface="+mj-lt"/>
              <a:buAutoNum type="arabicPeriod"/>
              <a:defRPr sz="1871"/>
            </a:pPr>
            <a:r>
              <a:rPr lang="ru-RU" sz="3200" dirty="0"/>
              <a:t>Использовать приемы активного слушания</a:t>
            </a:r>
          </a:p>
          <a:p>
            <a:pPr marL="514350" indent="-514350" algn="l" defTabSz="508563">
              <a:spcBef>
                <a:spcPts val="2009"/>
              </a:spcBef>
              <a:buFont typeface="+mj-lt"/>
              <a:buAutoNum type="arabicPeriod"/>
              <a:defRPr sz="1871"/>
            </a:pPr>
            <a:r>
              <a:rPr lang="ru-RU" sz="3200" dirty="0"/>
              <a:t>Избегать закрытых вопросов, на которые можно ответить односложно</a:t>
            </a:r>
          </a:p>
          <a:p>
            <a:pPr marL="514350" indent="-514350" algn="l" defTabSz="508563">
              <a:spcBef>
                <a:spcPts val="2009"/>
              </a:spcBef>
              <a:buFont typeface="+mj-lt"/>
              <a:buAutoNum type="arabicPeriod"/>
              <a:defRPr sz="1871"/>
            </a:pPr>
            <a:r>
              <a:rPr lang="ru-RU" sz="3200" dirty="0"/>
              <a:t>Избегать советов</a:t>
            </a:r>
          </a:p>
          <a:p>
            <a:pPr marL="514350" indent="-514350" algn="l" defTabSz="508563">
              <a:spcBef>
                <a:spcPts val="2009"/>
              </a:spcBef>
              <a:buFont typeface="+mj-lt"/>
              <a:buAutoNum type="arabicPeriod"/>
              <a:defRPr sz="1871"/>
            </a:pPr>
            <a:r>
              <a:rPr lang="ru-RU" sz="3200" dirty="0"/>
              <a:t>Не перебивать</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4000" b="1" cap="all" dirty="0">
                <a:solidFill>
                  <a:srgbClr val="253957"/>
                </a:solidFill>
                <a:sym typeface="Arial Narrow"/>
              </a:rPr>
              <a:t>Техники и основные принципы разговора с жертвой травли</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672644062"/>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14350" indent="-514350" algn="l" defTabSz="508563">
              <a:spcBef>
                <a:spcPts val="2009"/>
              </a:spcBef>
              <a:buFont typeface="+mj-lt"/>
              <a:buAutoNum type="arabicPeriod"/>
              <a:defRPr sz="1871"/>
            </a:pPr>
            <a:r>
              <a:rPr lang="ru-RU" sz="3200" dirty="0"/>
              <a:t>Конфронтация: можно начать с написания письма или аудиозаписи. Встреча с агрессорами - только если жертва готова, взрослому лучше выступать медиатором</a:t>
            </a:r>
          </a:p>
          <a:p>
            <a:pPr marL="514350" indent="-514350" algn="l" defTabSz="508563">
              <a:spcBef>
                <a:spcPts val="2009"/>
              </a:spcBef>
              <a:buFont typeface="+mj-lt"/>
              <a:buAutoNum type="arabicPeriod"/>
              <a:defRPr sz="1871"/>
            </a:pPr>
            <a:r>
              <a:rPr lang="ru-RU" sz="3200" dirty="0"/>
              <a:t>Игнорирование - это отдельный навык, которому нужно учиться</a:t>
            </a:r>
          </a:p>
          <a:p>
            <a:pPr marL="514350" indent="-514350" algn="l" defTabSz="508563">
              <a:spcBef>
                <a:spcPts val="2009"/>
              </a:spcBef>
              <a:buFont typeface="+mj-lt"/>
              <a:buAutoNum type="arabicPeriod"/>
              <a:defRPr sz="1871"/>
            </a:pPr>
            <a:r>
              <a:rPr lang="ru-RU" sz="3200" dirty="0"/>
              <a:t>Заезженная пластинка: «Нет, я не пойду с вами» - многократное повторение без объяснений</a:t>
            </a:r>
          </a:p>
          <a:p>
            <a:pPr marL="514350" indent="-514350" algn="l" defTabSz="508563">
              <a:spcBef>
                <a:spcPts val="2009"/>
              </a:spcBef>
              <a:buFont typeface="+mj-lt"/>
              <a:buAutoNum type="arabicPeriod"/>
              <a:defRPr sz="1871"/>
            </a:pPr>
            <a:r>
              <a:rPr lang="ru-RU" sz="3200" dirty="0"/>
              <a:t>Уклонение от нападок: фразы типа «Ты можешь называть меня жирной, но мой вес меня вполне устраивает», «Это может быть твое мнение, но я так не думаю», «Эх, да, но моя мама так вкусно готовит»!</a:t>
            </a:r>
          </a:p>
          <a:p>
            <a:pPr marL="514350" indent="-514350" algn="l" defTabSz="508563">
              <a:spcBef>
                <a:spcPts val="2009"/>
              </a:spcBef>
              <a:buFont typeface="+mj-lt"/>
              <a:buAutoNum type="arabicPeriod"/>
              <a:defRPr sz="1871"/>
            </a:pPr>
            <a:r>
              <a:rPr lang="ru-RU" sz="3200" dirty="0"/>
              <a:t>Чувство юмора - иногда можно посмеяться над собой (есть ограничения!)</a:t>
            </a:r>
          </a:p>
          <a:p>
            <a:pPr marL="514350" indent="-514350" algn="l" defTabSz="508563">
              <a:spcBef>
                <a:spcPts val="2009"/>
              </a:spcBef>
              <a:buFont typeface="+mj-lt"/>
              <a:buAutoNum type="arabicPeriod"/>
              <a:defRPr sz="1871"/>
            </a:pPr>
            <a:r>
              <a:rPr lang="ru-RU" sz="3200" dirty="0"/>
              <a:t>Техники концентрации: молитва, «Безопасное место» … </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4000" b="1" cap="all" dirty="0">
                <a:solidFill>
                  <a:srgbClr val="253957"/>
                </a:solidFill>
                <a:sym typeface="Arial Narrow"/>
              </a:rPr>
              <a:t>Жертва: возможные стратегии поведения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361359224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01065" y="4409728"/>
            <a:ext cx="21531917" cy="84429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514350" indent="-514350" algn="l" defTabSz="508563">
              <a:spcBef>
                <a:spcPts val="2009"/>
              </a:spcBef>
              <a:buFont typeface="+mj-lt"/>
              <a:buAutoNum type="arabicPeriod"/>
              <a:defRPr sz="1871"/>
            </a:pPr>
            <a:r>
              <a:rPr lang="ru-RU" sz="3200" dirty="0"/>
              <a:t>Прояснять </a:t>
            </a:r>
            <a:r>
              <a:rPr lang="ru-RU" sz="3200" dirty="0" smtClean="0"/>
              <a:t>(и демонстрировать собственным примером) для </a:t>
            </a:r>
            <a:r>
              <a:rPr lang="ru-RU" sz="3200" dirty="0"/>
              <a:t>детей различия между лидерством и </a:t>
            </a:r>
            <a:r>
              <a:rPr lang="ru-RU" sz="3200" dirty="0" err="1"/>
              <a:t>доминирированием</a:t>
            </a:r>
            <a:endParaRPr lang="ru-RU" sz="3200" dirty="0"/>
          </a:p>
          <a:p>
            <a:pPr marL="514350" indent="-514350" algn="l" defTabSz="508563">
              <a:spcBef>
                <a:spcPts val="2009"/>
              </a:spcBef>
              <a:buFont typeface="+mj-lt"/>
              <a:buAutoNum type="arabicPeriod"/>
              <a:defRPr sz="1871"/>
            </a:pPr>
            <a:r>
              <a:rPr lang="ru-RU" sz="3200" dirty="0"/>
              <a:t>У многих агрессоров отличные коммуникативные способности и лидерские качества. Их стоит использовать во благо: они могут вести какие-то кружки, организовывать школьные события, помогать с учебой тем, кто в этом нуждается. Важно! им стоит побольше иметь дело с теми, кто старше: им легче будет держать поведение в рамках.</a:t>
            </a:r>
          </a:p>
          <a:p>
            <a:pPr marL="514350" indent="-514350" algn="l" defTabSz="508563">
              <a:spcBef>
                <a:spcPts val="2009"/>
              </a:spcBef>
              <a:buFont typeface="+mj-lt"/>
              <a:buAutoNum type="arabicPeriod"/>
              <a:defRPr sz="1871"/>
            </a:pPr>
            <a:r>
              <a:rPr lang="ru-RU" sz="3200" dirty="0"/>
              <a:t>Иногда причиной </a:t>
            </a:r>
            <a:r>
              <a:rPr lang="ru-RU" sz="3200" dirty="0" err="1"/>
              <a:t>буллинга</a:t>
            </a:r>
            <a:r>
              <a:rPr lang="ru-RU" sz="3200" dirty="0"/>
              <a:t> бывает просто… скука! </a:t>
            </a:r>
          </a:p>
          <a:p>
            <a:pPr marL="514350" indent="-514350" algn="l" defTabSz="508563">
              <a:spcBef>
                <a:spcPts val="2009"/>
              </a:spcBef>
              <a:buFont typeface="+mj-lt"/>
              <a:buAutoNum type="arabicPeriod"/>
              <a:defRPr sz="1871"/>
            </a:pPr>
            <a:r>
              <a:rPr lang="ru-RU" sz="3200" dirty="0"/>
              <a:t>Бывает, что у подростка не хватает важных социальных навыков: </a:t>
            </a:r>
            <a:r>
              <a:rPr lang="ru-RU" sz="3200" dirty="0" err="1"/>
              <a:t>эмпатии</a:t>
            </a:r>
            <a:r>
              <a:rPr lang="ru-RU" sz="3200" dirty="0"/>
              <a:t>, способности договариваться, справляться с негативными эмоциями. В итоге, для них характерен сильный эгоцентризм и неумение распознавать нужды окружающих. Нужны тренинги эмоциональных и социальных навыков. </a:t>
            </a:r>
          </a:p>
          <a:p>
            <a:pPr marL="514350" indent="-514350" algn="l" defTabSz="508563">
              <a:spcBef>
                <a:spcPts val="2009"/>
              </a:spcBef>
              <a:buFont typeface="+mj-lt"/>
              <a:buAutoNum type="arabicPeriod"/>
              <a:defRPr sz="1871"/>
            </a:pPr>
            <a:r>
              <a:rPr lang="ru-RU" sz="3200" dirty="0"/>
              <a:t>Бывает, что кто-то с помощью такого поведения пытается завести себе друзей… </a:t>
            </a:r>
          </a:p>
          <a:p>
            <a:pPr marL="514350" indent="-514350" algn="l" defTabSz="508563">
              <a:spcBef>
                <a:spcPts val="2009"/>
              </a:spcBef>
              <a:buFont typeface="+mj-lt"/>
              <a:buAutoNum type="arabicPeriod"/>
              <a:defRPr sz="1871"/>
            </a:pPr>
            <a:r>
              <a:rPr lang="ru-RU" sz="3200" dirty="0"/>
              <a:t>Важность психологической диагностики: среди агрессоров часть (малая) имеют расстройства личности, связанные с нечувствительностью к чужим страданиям и получением от них радости. Может требоваться консультация психиатра. </a:t>
            </a:r>
          </a:p>
        </p:txBody>
      </p:sp>
      <p:sp>
        <p:nvSpPr>
          <p:cNvPr id="87" name="Очень крутой заголовок…"/>
          <p:cNvSpPr txBox="1"/>
          <p:nvPr/>
        </p:nvSpPr>
        <p:spPr>
          <a:xfrm>
            <a:off x="1243374"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4000" b="1" cap="all" dirty="0">
                <a:solidFill>
                  <a:srgbClr val="253957"/>
                </a:solidFill>
                <a:sym typeface="Arial Narrow"/>
              </a:rPr>
              <a:t>Как еще можно работать с агрессорами? </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282077483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Адрес: ТехтТехтТехтТехтТехтТехтТехтТехтТехтТехтТехтТехтТехт"/>
          <p:cNvSpPr txBox="1"/>
          <p:nvPr/>
        </p:nvSpPr>
        <p:spPr>
          <a:xfrm>
            <a:off x="11368363" y="11508581"/>
            <a:ext cx="8579502"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defTabSz="642937">
              <a:defRPr sz="2400">
                <a:solidFill>
                  <a:srgbClr val="FFFFFF"/>
                </a:solidFill>
                <a:latin typeface="+mn-lt"/>
                <a:ea typeface="+mn-ea"/>
                <a:cs typeface="+mn-cs"/>
                <a:sym typeface="Arial Narrow"/>
              </a:defRPr>
            </a:lvl1pPr>
          </a:lstStyle>
          <a:p>
            <a:r>
              <a:t>Адрес: ТехтТехтТехтТехтТехтТехтТехтТехтТехтТехтТехтТехтТехт</a:t>
            </a:r>
          </a:p>
        </p:txBody>
      </p:sp>
      <p:sp>
        <p:nvSpPr>
          <p:cNvPr id="101" name="www.text"/>
          <p:cNvSpPr txBox="1"/>
          <p:nvPr/>
        </p:nvSpPr>
        <p:spPr>
          <a:xfrm>
            <a:off x="4436135" y="11508581"/>
            <a:ext cx="1407573"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t>www.text</a:t>
            </a:r>
          </a:p>
        </p:txBody>
      </p:sp>
      <p:sp>
        <p:nvSpPr>
          <p:cNvPr id="102" name="Телефон.: +Х (ХХХ) ХХХ ХХХХ"/>
          <p:cNvSpPr txBox="1"/>
          <p:nvPr/>
        </p:nvSpPr>
        <p:spPr>
          <a:xfrm>
            <a:off x="6620083" y="11508581"/>
            <a:ext cx="4328255"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l" defTabSz="642937">
              <a:defRPr sz="2400">
                <a:solidFill>
                  <a:srgbClr val="FFFFFF"/>
                </a:solidFill>
                <a:latin typeface="+mn-lt"/>
                <a:ea typeface="+mn-ea"/>
                <a:cs typeface="+mn-cs"/>
                <a:sym typeface="Arial Narrow"/>
              </a:defRPr>
            </a:lvl1pPr>
          </a:lstStyle>
          <a:p>
            <a:r>
              <a:t>Телефон.: +Х (ХХХ) ХХХ ХХХХ </a:t>
            </a:r>
          </a:p>
        </p:txBody>
      </p:sp>
      <p:pic>
        <p:nvPicPr>
          <p:cNvPr id="103" name="Изображение" descr="Изображение"/>
          <p:cNvPicPr>
            <a:picLocks noChangeAspect="1"/>
          </p:cNvPicPr>
          <p:nvPr/>
        </p:nvPicPr>
        <p:blipFill>
          <a:blip r:embed="rId2">
            <a:extLst/>
          </a:blip>
          <a:stretch>
            <a:fillRect/>
          </a:stretch>
        </p:blipFill>
        <p:spPr>
          <a:xfrm>
            <a:off x="10594075" y="4920064"/>
            <a:ext cx="3195850" cy="3090059"/>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l">
              <a:buFont typeface="Arial" pitchFamily="34" charset="0"/>
              <a:buChar char="•"/>
            </a:pPr>
            <a:r>
              <a:rPr lang="ru-RU" dirty="0" err="1" smtClean="0"/>
              <a:t>демонстративность</a:t>
            </a:r>
            <a:endParaRPr lang="ru-RU" dirty="0"/>
          </a:p>
          <a:p>
            <a:pPr marL="685800" indent="-685800" algn="l">
              <a:buFont typeface="Arial" pitchFamily="34" charset="0"/>
              <a:buChar char="•"/>
            </a:pPr>
            <a:r>
              <a:rPr lang="ru-RU" dirty="0"/>
              <a:t>тревожность</a:t>
            </a:r>
          </a:p>
          <a:p>
            <a:pPr marL="685800" indent="-685800" algn="l">
              <a:buFont typeface="Arial" pitchFamily="34" charset="0"/>
              <a:buChar char="•"/>
            </a:pPr>
            <a:r>
              <a:rPr lang="ru-RU" dirty="0"/>
              <a:t>чувствительность </a:t>
            </a:r>
          </a:p>
          <a:p>
            <a:pPr marL="685800" indent="-685800" algn="l">
              <a:buFont typeface="Arial" pitchFamily="34" charset="0"/>
              <a:buChar char="•"/>
            </a:pPr>
            <a:r>
              <a:rPr lang="ru-RU" dirty="0"/>
              <a:t>уязвимость</a:t>
            </a:r>
          </a:p>
          <a:p>
            <a:pPr marL="685800" indent="-685800" algn="l">
              <a:buFont typeface="Arial" pitchFamily="34" charset="0"/>
              <a:buChar char="•"/>
            </a:pPr>
            <a:r>
              <a:rPr lang="ru-RU" dirty="0"/>
              <a:t>сосредоточенность на оценке </a:t>
            </a:r>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Как подростку внутри этого?</a:t>
            </a:r>
            <a:endParaRPr dirty="0"/>
          </a:p>
        </p:txBody>
      </p:sp>
      <p:sp>
        <p:nvSpPr>
          <p:cNvPr id="74" name="Заголовок основного текста"/>
          <p:cNvSpPr txBox="1"/>
          <p:nvPr/>
        </p:nvSpPr>
        <p:spPr>
          <a:xfrm>
            <a:off x="1107280" y="5820994"/>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109728"/>
            <a:r>
              <a:rPr lang="ru-RU" dirty="0"/>
              <a:t>Феномен воображаемой аудитории</a:t>
            </a: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77"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671" t="6290"/>
          <a:stretch/>
        </p:blipFill>
        <p:spPr bwMode="auto">
          <a:xfrm>
            <a:off x="11353056" y="8352137"/>
            <a:ext cx="10088883" cy="43561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http://video.sibnet.ru/upload/cover/video_1424148_0.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923764" y="5342540"/>
            <a:ext cx="8645500" cy="3606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107280" y="7680918"/>
            <a:ext cx="21523142"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indent="-685800" algn="l">
              <a:buFont typeface="Arial" pitchFamily="34" charset="0"/>
              <a:buChar char="•"/>
            </a:pPr>
            <a:r>
              <a:rPr lang="ru-RU" dirty="0"/>
              <a:t>сарказм и критичность</a:t>
            </a:r>
          </a:p>
          <a:p>
            <a:pPr marL="685800" indent="-685800" algn="l">
              <a:buFont typeface="Arial" pitchFamily="34" charset="0"/>
              <a:buChar char="•"/>
            </a:pPr>
            <a:r>
              <a:rPr lang="ru-RU" dirty="0"/>
              <a:t>«неуязвимость»</a:t>
            </a:r>
          </a:p>
          <a:p>
            <a:pPr marL="685800" indent="-685800" algn="l">
              <a:buFont typeface="Arial" pitchFamily="34" charset="0"/>
              <a:buChar char="•"/>
            </a:pPr>
            <a:r>
              <a:rPr lang="ru-RU" dirty="0"/>
              <a:t>максимализм</a:t>
            </a:r>
          </a:p>
          <a:p>
            <a:pPr marL="685800" indent="-685800" algn="l">
              <a:buFont typeface="Arial" pitchFamily="34" charset="0"/>
              <a:buChar char="•"/>
            </a:pPr>
            <a:r>
              <a:rPr lang="ru-RU" dirty="0"/>
              <a:t>напряженность</a:t>
            </a:r>
          </a:p>
          <a:p>
            <a:pPr marL="685800" indent="-685800" algn="l">
              <a:buFont typeface="Arial" pitchFamily="34" charset="0"/>
              <a:buChar char="•"/>
            </a:pPr>
            <a:r>
              <a:rPr lang="ru-RU" dirty="0"/>
              <a:t>самолюбование</a:t>
            </a:r>
          </a:p>
        </p:txBody>
      </p:sp>
      <p:sp>
        <p:nvSpPr>
          <p:cNvPr id="73"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9600" b="1" cap="all" dirty="0">
                <a:solidFill>
                  <a:srgbClr val="253957"/>
                </a:solidFill>
                <a:sym typeface="Arial Narrow"/>
              </a:rPr>
              <a:t>Как подростку внутри этого?</a:t>
            </a:r>
            <a:endParaRPr dirty="0"/>
          </a:p>
        </p:txBody>
      </p:sp>
      <p:sp>
        <p:nvSpPr>
          <p:cNvPr id="74" name="Заголовок основного текста"/>
          <p:cNvSpPr txBox="1"/>
          <p:nvPr/>
        </p:nvSpPr>
        <p:spPr>
          <a:xfrm>
            <a:off x="1107280" y="5820994"/>
            <a:ext cx="2092743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pPr marL="109728"/>
            <a:r>
              <a:rPr lang="ru-RU" dirty="0"/>
              <a:t>Миф о собственной исключительности</a:t>
            </a:r>
          </a:p>
        </p:txBody>
      </p:sp>
      <p:sp>
        <p:nvSpPr>
          <p:cNvPr id="75"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76"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77"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pic>
        <p:nvPicPr>
          <p:cNvPr id="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81492" y="4481736"/>
            <a:ext cx="8280920" cy="82913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0663995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Очень крутой заголовок…"/>
          <p:cNvSpPr txBox="1"/>
          <p:nvPr/>
        </p:nvSpPr>
        <p:spPr>
          <a:xfrm>
            <a:off x="1115664" y="2972786"/>
            <a:ext cx="21506374"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Хорошо ли самому подростку?</a:t>
            </a:r>
            <a:endParaRPr dirty="0"/>
          </a:p>
        </p:txBody>
      </p:sp>
      <p:sp>
        <p:nvSpPr>
          <p:cNvPr id="81" name="Заголовок основного текста"/>
          <p:cNvSpPr txBox="1"/>
          <p:nvPr/>
        </p:nvSpPr>
        <p:spPr>
          <a:xfrm>
            <a:off x="1107280" y="5820994"/>
            <a:ext cx="16073439"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r>
              <a:rPr lang="ru-RU" sz="5400" b="0" dirty="0">
                <a:latin typeface="+mj-lt"/>
              </a:rPr>
              <a:t>Менее 15% взрослых людей выбирают в качестве примера «счастливого периода» жизни подростковый возраст</a:t>
            </a:r>
          </a:p>
        </p:txBody>
      </p:sp>
      <p:sp>
        <p:nvSpPr>
          <p:cNvPr id="82"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83"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84"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1226606" y="7145937"/>
            <a:ext cx="21506375" cy="48426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marL="685800" lvl="0" indent="-685800" algn="l">
              <a:buFont typeface="Arial" pitchFamily="34" charset="0"/>
              <a:buChar char="•"/>
            </a:pPr>
            <a:r>
              <a:rPr lang="ru-RU" sz="4800" dirty="0" smtClean="0"/>
              <a:t>Чувствительность к оценке сверстников</a:t>
            </a:r>
            <a:endParaRPr lang="en-US" sz="4800" dirty="0" smtClean="0"/>
          </a:p>
          <a:p>
            <a:pPr marL="685800" lvl="0" indent="-685800" algn="l">
              <a:buFont typeface="Arial" pitchFamily="34" charset="0"/>
              <a:buChar char="•"/>
            </a:pPr>
            <a:r>
              <a:rPr lang="ru-RU" sz="4800" dirty="0" smtClean="0"/>
              <a:t>Потребность в принадлежности к группе</a:t>
            </a:r>
            <a:endParaRPr lang="en-US" sz="4800" dirty="0" smtClean="0"/>
          </a:p>
          <a:p>
            <a:pPr marL="685800" lvl="0" indent="-685800" algn="l">
              <a:buFont typeface="Arial" pitchFamily="34" charset="0"/>
              <a:buChar char="•"/>
            </a:pPr>
            <a:r>
              <a:rPr lang="ru-RU" sz="4800" dirty="0" smtClean="0"/>
              <a:t>Значимость собственного социального статуса в группе сверстников</a:t>
            </a:r>
            <a:endParaRPr lang="en-US" sz="4800" dirty="0" smtClean="0"/>
          </a:p>
          <a:p>
            <a:pPr marL="685800" lvl="0" indent="-685800" algn="l">
              <a:buFont typeface="Arial" pitchFamily="34" charset="0"/>
              <a:buChar char="•"/>
            </a:pPr>
            <a:r>
              <a:rPr lang="ru-RU" sz="4800" dirty="0" smtClean="0"/>
              <a:t>Потребность в близких отношениях (дружбе)</a:t>
            </a:r>
            <a:endParaRPr lang="en-US" sz="4800" dirty="0" smtClean="0"/>
          </a:p>
          <a:p>
            <a:pPr marL="685800" lvl="0" indent="-685800" algn="l">
              <a:buFont typeface="Arial" pitchFamily="34" charset="0"/>
              <a:buChar char="•"/>
            </a:pPr>
            <a:r>
              <a:rPr lang="ru-RU" sz="4800" dirty="0" smtClean="0"/>
              <a:t>Изменение отношения ко взрослым</a:t>
            </a:r>
            <a:r>
              <a:rPr lang="en-US" sz="4800" dirty="0" smtClean="0"/>
              <a:t> (</a:t>
            </a:r>
            <a:r>
              <a:rPr lang="ru-RU" sz="4800" dirty="0" smtClean="0"/>
              <a:t>педагогам и родителям</a:t>
            </a:r>
            <a:r>
              <a:rPr lang="en-US" sz="4800" dirty="0" smtClean="0"/>
              <a:t>)</a:t>
            </a:r>
            <a:r>
              <a:rPr lang="ru-RU" sz="4800" dirty="0" smtClean="0"/>
              <a:t> и значимым прежде видам деятельности</a:t>
            </a:r>
          </a:p>
          <a:p>
            <a:pPr marL="304800" indent="-304800" algn="l">
              <a:spcBef>
                <a:spcPts val="2800"/>
              </a:spcBef>
              <a:buSzPct val="100000"/>
              <a:buChar char="•"/>
              <a:defRPr sz="2800">
                <a:solidFill>
                  <a:srgbClr val="253957"/>
                </a:solidFill>
                <a:latin typeface="+mn-lt"/>
                <a:ea typeface="+mn-ea"/>
                <a:cs typeface="+mn-cs"/>
                <a:sym typeface="Arial Narrow"/>
              </a:defRPr>
            </a:pPr>
            <a:endParaRPr sz="3200" dirty="0"/>
          </a:p>
        </p:txBody>
      </p:sp>
      <p:sp>
        <p:nvSpPr>
          <p:cNvPr id="87" name="Очень крутой заголовок…"/>
          <p:cNvSpPr txBox="1"/>
          <p:nvPr/>
        </p:nvSpPr>
        <p:spPr>
          <a:xfrm>
            <a:off x="1209449" y="2972786"/>
            <a:ext cx="21489608"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smtClean="0"/>
              <a:t>Ведущая деятельность подросткового возраста – интимно-личностное общение со сверстниками</a:t>
            </a:r>
            <a:endParaRPr dirty="0"/>
          </a:p>
        </p:txBody>
      </p:sp>
      <p:sp>
        <p:nvSpPr>
          <p:cNvPr id="88" name="Заголовок основного текста"/>
          <p:cNvSpPr txBox="1"/>
          <p:nvPr/>
        </p:nvSpPr>
        <p:spPr>
          <a:xfrm>
            <a:off x="1201065" y="5820994"/>
            <a:ext cx="16073438"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89"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0"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1"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dirty="0" err="1" smtClean="0"/>
              <a:t>Буллинг</a:t>
            </a:r>
            <a:r>
              <a:rPr lang="ru-RU" dirty="0" smtClean="0"/>
              <a:t> (школьная травля) в подростковом возрасте</a:t>
            </a:r>
            <a:endParaRPr dirty="0"/>
          </a:p>
          <a:p>
            <a:pPr algn="just">
              <a:defRPr sz="4200">
                <a:solidFill>
                  <a:srgbClr val="253957"/>
                </a:solidFill>
                <a:latin typeface="+mn-lt"/>
                <a:ea typeface="+mn-ea"/>
                <a:cs typeface="+mn-cs"/>
                <a:sym typeface="Arial Narrow"/>
              </a:defRPr>
            </a:pPr>
            <a:endParaRPr lang="ru-RU" sz="4400" b="1" dirty="0" smtClean="0"/>
          </a:p>
          <a:p>
            <a:pPr algn="just">
              <a:defRPr sz="4200">
                <a:solidFill>
                  <a:srgbClr val="253957"/>
                </a:solidFill>
                <a:latin typeface="+mn-lt"/>
                <a:ea typeface="+mn-ea"/>
                <a:cs typeface="+mn-cs"/>
                <a:sym typeface="Arial Narrow"/>
              </a:defRPr>
            </a:pPr>
            <a:r>
              <a:rPr lang="ru-RU" sz="4400" b="1" dirty="0" err="1" smtClean="0"/>
              <a:t>Буллинг</a:t>
            </a:r>
            <a:r>
              <a:rPr lang="ru-RU" sz="4400" b="1" dirty="0" smtClean="0"/>
              <a:t> </a:t>
            </a:r>
            <a:r>
              <a:rPr lang="ru-RU" sz="4400" b="1" dirty="0"/>
              <a:t>- это намеренные повторяющиеся агрессивные действия, физические, психологические, словесные, со стороны одного человека или группы по отношению к тому, кому сложно себя </a:t>
            </a:r>
            <a:r>
              <a:rPr lang="ru-RU" sz="4400" b="1" dirty="0" smtClean="0"/>
              <a:t>защитит [</a:t>
            </a:r>
            <a:r>
              <a:rPr lang="ru-RU" sz="4400" b="1" dirty="0" err="1"/>
              <a:t>Olweus</a:t>
            </a:r>
            <a:r>
              <a:rPr lang="ru-RU" sz="4400" b="1" dirty="0"/>
              <a:t>, 1993];</a:t>
            </a:r>
          </a:p>
          <a:p>
            <a:pPr algn="l">
              <a:defRPr sz="4200">
                <a:solidFill>
                  <a:srgbClr val="253957"/>
                </a:solidFill>
                <a:latin typeface="+mn-lt"/>
                <a:ea typeface="+mn-ea"/>
                <a:cs typeface="+mn-cs"/>
                <a:sym typeface="Arial Narrow"/>
              </a:defRPr>
            </a:pPr>
            <a:endParaRPr lang="ru-RU" dirty="0" smtClean="0"/>
          </a:p>
          <a:p>
            <a:pPr algn="l">
              <a:defRPr sz="4200">
                <a:solidFill>
                  <a:srgbClr val="253957"/>
                </a:solidFill>
                <a:latin typeface="+mn-lt"/>
                <a:ea typeface="+mn-ea"/>
                <a:cs typeface="+mn-cs"/>
                <a:sym typeface="Arial Narrow"/>
              </a:defRPr>
            </a:pPr>
            <a:r>
              <a:rPr lang="ru-RU" dirty="0" smtClean="0"/>
              <a:t>Основные </a:t>
            </a:r>
            <a:r>
              <a:rPr lang="ru-RU" dirty="0"/>
              <a:t>характеристики </a:t>
            </a:r>
            <a:r>
              <a:rPr lang="ru-RU" dirty="0" err="1"/>
              <a:t>буллинга</a:t>
            </a:r>
            <a:r>
              <a:rPr lang="ru-RU" dirty="0"/>
              <a:t>: </a:t>
            </a:r>
          </a:p>
          <a:p>
            <a:pPr marL="571500" indent="-571500" algn="l">
              <a:buFont typeface="Arial" pitchFamily="34" charset="0"/>
              <a:buChar char="•"/>
              <a:defRPr sz="4200">
                <a:solidFill>
                  <a:srgbClr val="253957"/>
                </a:solidFill>
                <a:latin typeface="+mn-lt"/>
                <a:ea typeface="+mn-ea"/>
                <a:cs typeface="+mn-cs"/>
                <a:sym typeface="Arial Narrow"/>
              </a:defRPr>
            </a:pPr>
            <a:r>
              <a:rPr lang="ru-RU" dirty="0"/>
              <a:t>неравенство сил между жертвой и обидчиком; </a:t>
            </a:r>
          </a:p>
          <a:p>
            <a:pPr marL="571500" indent="-571500" algn="l">
              <a:buFont typeface="Arial" pitchFamily="34" charset="0"/>
              <a:buChar char="•"/>
              <a:defRPr sz="4200">
                <a:solidFill>
                  <a:srgbClr val="253957"/>
                </a:solidFill>
                <a:latin typeface="+mn-lt"/>
                <a:ea typeface="+mn-ea"/>
                <a:cs typeface="+mn-cs"/>
                <a:sym typeface="Arial Narrow"/>
              </a:defRPr>
            </a:pPr>
            <a:r>
              <a:rPr lang="ru-RU" dirty="0"/>
              <a:t>повторяемость;</a:t>
            </a:r>
          </a:p>
          <a:p>
            <a:pPr marL="571500" indent="-571500" algn="l">
              <a:buFont typeface="Arial" pitchFamily="34" charset="0"/>
              <a:buChar char="•"/>
              <a:defRPr sz="4200">
                <a:solidFill>
                  <a:srgbClr val="253957"/>
                </a:solidFill>
                <a:latin typeface="+mn-lt"/>
                <a:ea typeface="+mn-ea"/>
                <a:cs typeface="+mn-cs"/>
                <a:sym typeface="Arial Narrow"/>
              </a:defRPr>
            </a:pPr>
            <a:r>
              <a:rPr lang="ru-RU" dirty="0"/>
              <a:t>переживание жертвой чувства беспомощности;</a:t>
            </a:r>
          </a:p>
          <a:p>
            <a:pPr marL="571500" indent="-571500" algn="l">
              <a:buFont typeface="Arial" pitchFamily="34" charset="0"/>
              <a:buChar char="•"/>
              <a:defRPr sz="4200">
                <a:solidFill>
                  <a:srgbClr val="253957"/>
                </a:solidFill>
                <a:latin typeface="+mn-lt"/>
                <a:ea typeface="+mn-ea"/>
                <a:cs typeface="+mn-cs"/>
                <a:sym typeface="Arial Narrow"/>
              </a:defRPr>
            </a:pPr>
            <a:r>
              <a:rPr lang="ru-RU" dirty="0"/>
              <a:t>активная поддержка, подразумеваемое одобрение или безразличие со стороны других участников ситуации. </a:t>
            </a:r>
          </a:p>
          <a:p>
            <a:pPr algn="l">
              <a:defRPr sz="4200">
                <a:solidFill>
                  <a:srgbClr val="253957"/>
                </a:solidFill>
                <a:latin typeface="+mn-lt"/>
                <a:ea typeface="+mn-ea"/>
                <a:cs typeface="+mn-cs"/>
                <a:sym typeface="Arial Narrow"/>
              </a:defRPr>
            </a:pPr>
            <a:endParaRPr dirty="0"/>
          </a:p>
        </p:txBody>
      </p:sp>
      <p:sp>
        <p:nvSpPr>
          <p:cNvPr id="95" name="Заголовок основного текста"/>
          <p:cNvSpPr txBox="1"/>
          <p:nvPr/>
        </p:nvSpPr>
        <p:spPr>
          <a:xfrm>
            <a:off x="1177619" y="5820994"/>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Очень крутой заголовок…"/>
          <p:cNvSpPr txBox="1"/>
          <p:nvPr/>
        </p:nvSpPr>
        <p:spPr>
          <a:xfrm>
            <a:off x="1186003" y="2972786"/>
            <a:ext cx="21489606" cy="23132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lstStyle/>
          <a:p>
            <a:pPr algn="l">
              <a:defRPr sz="7000" b="1" cap="all">
                <a:solidFill>
                  <a:srgbClr val="253957"/>
                </a:solidFill>
                <a:latin typeface="+mn-lt"/>
                <a:ea typeface="+mn-ea"/>
                <a:cs typeface="+mn-cs"/>
                <a:sym typeface="Arial Narrow"/>
              </a:defRPr>
            </a:pPr>
            <a:r>
              <a:rPr lang="ru-RU" sz="7000" b="1" cap="all" dirty="0">
                <a:solidFill>
                  <a:srgbClr val="253957"/>
                </a:solidFill>
                <a:sym typeface="Arial Narrow"/>
              </a:rPr>
              <a:t>Почему это происходит? </a:t>
            </a:r>
            <a:endParaRPr lang="ru-RU" sz="7000" b="1" cap="all" dirty="0" smtClean="0">
              <a:solidFill>
                <a:srgbClr val="253957"/>
              </a:solidFill>
              <a:sym typeface="Arial Narrow"/>
            </a:endParaRPr>
          </a:p>
          <a:p>
            <a:pPr algn="l">
              <a:defRPr sz="7000" b="1" cap="all">
                <a:solidFill>
                  <a:srgbClr val="253957"/>
                </a:solidFill>
                <a:latin typeface="+mn-lt"/>
                <a:ea typeface="+mn-ea"/>
                <a:cs typeface="+mn-cs"/>
                <a:sym typeface="Arial Narrow"/>
              </a:defRPr>
            </a:pPr>
            <a:endParaRPr lang="ru-RU" sz="7000" b="1" cap="all" dirty="0">
              <a:solidFill>
                <a:srgbClr val="253957"/>
              </a:solidFill>
              <a:sym typeface="Arial Narrow"/>
            </a:endParaRPr>
          </a:p>
          <a:p>
            <a:pPr algn="l">
              <a:defRPr sz="7000" b="1" cap="all">
                <a:solidFill>
                  <a:srgbClr val="253957"/>
                </a:solidFill>
                <a:latin typeface="+mn-lt"/>
                <a:ea typeface="+mn-ea"/>
                <a:cs typeface="+mn-cs"/>
                <a:sym typeface="Arial Narrow"/>
              </a:defRPr>
            </a:pPr>
            <a:endParaRPr lang="ru-RU" sz="7000" b="1" cap="all" dirty="0" smtClean="0">
              <a:solidFill>
                <a:srgbClr val="253957"/>
              </a:solidFill>
              <a:sym typeface="Arial Narrow"/>
            </a:endParaRPr>
          </a:p>
          <a:p>
            <a:pPr marL="571500" indent="-571500" algn="l">
              <a:buFont typeface="Arial" pitchFamily="34" charset="0"/>
              <a:buChar char="•"/>
              <a:defRPr sz="7000" b="1" cap="all">
                <a:solidFill>
                  <a:srgbClr val="253957"/>
                </a:solidFill>
                <a:latin typeface="+mn-lt"/>
                <a:ea typeface="+mn-ea"/>
                <a:cs typeface="+mn-cs"/>
                <a:sym typeface="Arial Narrow"/>
              </a:defRPr>
            </a:pPr>
            <a:r>
              <a:rPr lang="ru-RU" sz="4000" dirty="0" err="1" smtClean="0">
                <a:latin typeface="+mn-lt"/>
              </a:rPr>
              <a:t>буллинг</a:t>
            </a:r>
            <a:r>
              <a:rPr lang="ru-RU" sz="4000" dirty="0" smtClean="0">
                <a:latin typeface="+mn-lt"/>
              </a:rPr>
              <a:t> - возможность заработать статус в группе сверстников, и часто это работающая стратегия;</a:t>
            </a:r>
          </a:p>
          <a:p>
            <a:pPr marL="571500" indent="-571500" algn="just">
              <a:buFont typeface="Arial" pitchFamily="34" charset="0"/>
              <a:buChar char="•"/>
              <a:defRPr sz="4200">
                <a:solidFill>
                  <a:srgbClr val="253957"/>
                </a:solidFill>
                <a:latin typeface="+mn-lt"/>
                <a:ea typeface="+mn-ea"/>
                <a:cs typeface="+mn-cs"/>
                <a:sym typeface="Arial Narrow"/>
              </a:defRPr>
            </a:pPr>
            <a:r>
              <a:rPr lang="ru-RU" sz="4000" dirty="0" smtClean="0">
                <a:latin typeface="+mn-lt"/>
              </a:rPr>
              <a:t>Агрессоров </a:t>
            </a:r>
            <a:r>
              <a:rPr lang="ru-RU" sz="4000" dirty="0">
                <a:latin typeface="+mn-lt"/>
              </a:rPr>
              <a:t>часто воспринимают как более популярных (</a:t>
            </a:r>
            <a:r>
              <a:rPr lang="ru-RU" sz="4000" dirty="0" err="1">
                <a:latin typeface="+mn-lt"/>
              </a:rPr>
              <a:t>Caravita</a:t>
            </a:r>
            <a:r>
              <a:rPr lang="ru-RU" sz="4000" dirty="0">
                <a:latin typeface="+mn-lt"/>
              </a:rPr>
              <a:t>, </a:t>
            </a:r>
            <a:r>
              <a:rPr lang="ru-RU" sz="4000" dirty="0" err="1">
                <a:latin typeface="+mn-lt"/>
              </a:rPr>
              <a:t>DiBlasio</a:t>
            </a:r>
            <a:r>
              <a:rPr lang="ru-RU" sz="4000" dirty="0">
                <a:latin typeface="+mn-lt"/>
              </a:rPr>
              <a:t>, &amp; </a:t>
            </a:r>
            <a:r>
              <a:rPr lang="ru-RU" sz="4000" dirty="0" err="1">
                <a:latin typeface="+mn-lt"/>
              </a:rPr>
              <a:t>Salmivalli</a:t>
            </a:r>
            <a:r>
              <a:rPr lang="ru-RU" sz="4000" dirty="0">
                <a:latin typeface="+mn-lt"/>
              </a:rPr>
              <a:t>, 2008) </a:t>
            </a:r>
          </a:p>
          <a:p>
            <a:pPr marL="571500" indent="-571500" algn="just">
              <a:buFont typeface="Arial" pitchFamily="34" charset="0"/>
              <a:buChar char="•"/>
              <a:defRPr sz="4200">
                <a:solidFill>
                  <a:srgbClr val="253957"/>
                </a:solidFill>
                <a:latin typeface="+mn-lt"/>
                <a:ea typeface="+mn-ea"/>
                <a:cs typeface="+mn-cs"/>
                <a:sym typeface="Arial Narrow"/>
              </a:defRPr>
            </a:pPr>
            <a:r>
              <a:rPr lang="ru-RU" sz="4000" dirty="0" err="1">
                <a:latin typeface="+mn-lt"/>
              </a:rPr>
              <a:t>Буллинг</a:t>
            </a:r>
            <a:r>
              <a:rPr lang="ru-RU" sz="4000" dirty="0">
                <a:latin typeface="+mn-lt"/>
              </a:rPr>
              <a:t> помогает заработать статус и удержать его с течением времени </a:t>
            </a:r>
            <a:endParaRPr lang="ru-RU" sz="4000" dirty="0" smtClean="0">
              <a:latin typeface="+mn-lt"/>
            </a:endParaRPr>
          </a:p>
          <a:p>
            <a:pPr marL="571500" indent="-571500" algn="just">
              <a:buFont typeface="Arial" pitchFamily="34" charset="0"/>
              <a:buChar char="•"/>
              <a:defRPr sz="4200">
                <a:solidFill>
                  <a:srgbClr val="253957"/>
                </a:solidFill>
                <a:latin typeface="+mn-lt"/>
                <a:ea typeface="+mn-ea"/>
                <a:cs typeface="+mn-cs"/>
                <a:sym typeface="Arial Narrow"/>
              </a:defRPr>
            </a:pPr>
            <a:r>
              <a:rPr lang="ru-RU" sz="4000" dirty="0">
                <a:latin typeface="+mn-lt"/>
              </a:rPr>
              <a:t>Чтобы получить свой статус и поддерживать его, агрессору нужно:</a:t>
            </a:r>
          </a:p>
          <a:p>
            <a:pPr marL="571500" indent="-571500" algn="just">
              <a:buFont typeface="Arial" pitchFamily="34" charset="0"/>
              <a:buChar char="•"/>
              <a:defRPr sz="4200">
                <a:solidFill>
                  <a:srgbClr val="253957"/>
                </a:solidFill>
                <a:latin typeface="+mn-lt"/>
                <a:ea typeface="+mn-ea"/>
                <a:cs typeface="+mn-cs"/>
                <a:sym typeface="Arial Narrow"/>
              </a:defRPr>
            </a:pPr>
            <a:r>
              <a:rPr lang="ru-RU" sz="4000" dirty="0">
                <a:latin typeface="+mn-lt"/>
              </a:rPr>
              <a:t>Найти подходящую жертву (кого-то неуверенного, физически более слабого, склонного к подчинению и т.д.)</a:t>
            </a:r>
          </a:p>
          <a:p>
            <a:pPr marL="571500" indent="-571500" algn="just">
              <a:buFont typeface="Arial" pitchFamily="34" charset="0"/>
              <a:buChar char="•"/>
              <a:defRPr sz="4200">
                <a:solidFill>
                  <a:srgbClr val="253957"/>
                </a:solidFill>
                <a:latin typeface="+mn-lt"/>
                <a:ea typeface="+mn-ea"/>
                <a:cs typeface="+mn-cs"/>
                <a:sym typeface="Arial Narrow"/>
              </a:defRPr>
            </a:pPr>
            <a:r>
              <a:rPr lang="ru-RU" sz="4000" dirty="0">
                <a:latin typeface="+mn-lt"/>
              </a:rPr>
              <a:t>Выбрать подходящее время и место для нападения (важно! всегда должны присутствовать свидетели) </a:t>
            </a:r>
          </a:p>
          <a:p>
            <a:pPr marL="571500" indent="-571500" algn="just">
              <a:buFont typeface="Arial" pitchFamily="34" charset="0"/>
              <a:buChar char="•"/>
              <a:defRPr sz="4200">
                <a:solidFill>
                  <a:srgbClr val="253957"/>
                </a:solidFill>
                <a:latin typeface="+mn-lt"/>
                <a:ea typeface="+mn-ea"/>
                <a:cs typeface="+mn-cs"/>
                <a:sym typeface="Arial Narrow"/>
              </a:defRPr>
            </a:pPr>
            <a:endParaRPr dirty="0"/>
          </a:p>
        </p:txBody>
      </p:sp>
      <p:sp>
        <p:nvSpPr>
          <p:cNvPr id="95" name="Заголовок основного текста"/>
          <p:cNvSpPr txBox="1"/>
          <p:nvPr/>
        </p:nvSpPr>
        <p:spPr>
          <a:xfrm>
            <a:off x="1169235" y="5705872"/>
            <a:ext cx="21506374" cy="13249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b"/>
          <a:lstStyle>
            <a:lvl1pPr algn="l">
              <a:defRPr sz="4200" b="1">
                <a:solidFill>
                  <a:srgbClr val="253957"/>
                </a:solidFill>
                <a:latin typeface="+mn-lt"/>
                <a:ea typeface="+mn-ea"/>
                <a:cs typeface="+mn-cs"/>
                <a:sym typeface="Arial Narrow"/>
              </a:defRPr>
            </a:lvl1pPr>
          </a:lstStyle>
          <a:p>
            <a:endParaRPr dirty="0"/>
          </a:p>
        </p:txBody>
      </p:sp>
      <p:sp>
        <p:nvSpPr>
          <p:cNvPr id="96" name="Линия"/>
          <p:cNvSpPr/>
          <p:nvPr/>
        </p:nvSpPr>
        <p:spPr>
          <a:xfrm>
            <a:off x="1201065" y="2214562"/>
            <a:ext cx="21506374" cy="1"/>
          </a:xfrm>
          <a:prstGeom prst="line">
            <a:avLst/>
          </a:prstGeom>
          <a:ln w="12700">
            <a:solidFill>
              <a:srgbClr val="253957"/>
            </a:solidFill>
            <a:miter lim="400000"/>
          </a:ln>
        </p:spPr>
        <p:txBody>
          <a:bodyPr lIns="71437" tIns="71437" rIns="71437" bIns="71437" anchor="ctr"/>
          <a:lstStyle/>
          <a:p>
            <a:pPr>
              <a:defRPr sz="3200"/>
            </a:pPr>
            <a:endParaRPr/>
          </a:p>
        </p:txBody>
      </p:sp>
      <p:sp>
        <p:nvSpPr>
          <p:cNvPr id="97" name="Название подразделения, лаборатории, факультета и т.д."/>
          <p:cNvSpPr txBox="1"/>
          <p:nvPr/>
        </p:nvSpPr>
        <p:spPr>
          <a:xfrm>
            <a:off x="11338744" y="956276"/>
            <a:ext cx="11366416" cy="485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lgn="r">
              <a:defRPr sz="2400">
                <a:solidFill>
                  <a:srgbClr val="253957"/>
                </a:solidFill>
                <a:latin typeface="+mn-lt"/>
                <a:ea typeface="+mn-ea"/>
                <a:cs typeface="+mn-cs"/>
                <a:sym typeface="Arial Narrow"/>
              </a:defRPr>
            </a:lvl1pPr>
          </a:lstStyle>
          <a:p>
            <a:r>
              <a:t>Название подразделения, лаборатории, факультета и т.д.</a:t>
            </a:r>
          </a:p>
        </p:txBody>
      </p:sp>
      <p:pic>
        <p:nvPicPr>
          <p:cNvPr id="98" name="Изображение" descr="Изображение"/>
          <p:cNvPicPr>
            <a:picLocks noChangeAspect="1"/>
          </p:cNvPicPr>
          <p:nvPr/>
        </p:nvPicPr>
        <p:blipFill>
          <a:blip r:embed="rId2">
            <a:extLst/>
          </a:blip>
          <a:stretch>
            <a:fillRect/>
          </a:stretch>
        </p:blipFill>
        <p:spPr>
          <a:xfrm>
            <a:off x="1226606" y="586180"/>
            <a:ext cx="1199579" cy="1199579"/>
          </a:xfrm>
          <a:prstGeom prst="rect">
            <a:avLst/>
          </a:prstGeom>
          <a:ln w="12700">
            <a:miter lim="400000"/>
          </a:ln>
        </p:spPr>
      </p:pic>
    </p:spTree>
    <p:extLst>
      <p:ext uri="{BB962C8B-B14F-4D97-AF65-F5344CB8AC3E}">
        <p14:creationId xmlns:p14="http://schemas.microsoft.com/office/powerpoint/2010/main" xmlns="" val="76941253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rgbClr val="FFFFFF"/>
        </a:solidFill>
        <a:solidFill>
          <a:srgbClr val="FFFFFF"/>
        </a:solidFill>
        <a:solidFill>
          <a:srgbClr val="FFFFFF"/>
        </a:soli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TotalTime>
  <Words>3587</Words>
  <Application>Microsoft Office PowerPoint</Application>
  <PresentationFormat>Произвольный</PresentationFormat>
  <Paragraphs>322</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White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anastasiya nisskaya</dc:creator>
  <cp:lastModifiedBy>Admin</cp:lastModifiedBy>
  <cp:revision>11</cp:revision>
  <dcterms:modified xsi:type="dcterms:W3CDTF">2022-04-07T16:01:34Z</dcterms:modified>
</cp:coreProperties>
</file>